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Lato" panose="020F0502020204030203" pitchFamily="34" charset="0"/>
      <p:regular r:id="rId35"/>
      <p:bold r:id="rId36"/>
      <p:italic r:id="rId37"/>
      <p:boldItalic r:id="rId38"/>
    </p:embeddedFont>
    <p:embeddedFont>
      <p:font typeface="Lato Bold" panose="020F0502020204030203" charset="0"/>
      <p:regular r:id="rId39"/>
    </p:embeddedFont>
    <p:embeddedFont>
      <p:font typeface="Poppins" panose="00000500000000000000" pitchFamily="2" charset="0"/>
      <p:regular r:id="rId40"/>
      <p:bold r:id="rId41"/>
      <p:italic r:id="rId42"/>
      <p:boldItalic r:id="rId43"/>
    </p:embeddedFont>
    <p:embeddedFont>
      <p:font typeface="Poppins Bold" panose="00000800000000000000"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4" autoAdjust="0"/>
    <p:restoredTop sz="94622" autoAdjust="0"/>
  </p:normalViewPr>
  <p:slideViewPr>
    <p:cSldViewPr>
      <p:cViewPr varScale="1">
        <p:scale>
          <a:sx n="55" d="100"/>
          <a:sy n="55" d="100"/>
        </p:scale>
        <p:origin x="65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Sarah627/Credit-Card-Fraud-Detection"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arah627/Credit-Card-Fraud-Detection/blob/main/DataPrepreocessing.ipynb" TargetMode="External"/><Relationship Id="rId3" Type="http://schemas.openxmlformats.org/officeDocument/2006/relationships/image" Target="../media/image6.png"/><Relationship Id="rId7" Type="http://schemas.openxmlformats.org/officeDocument/2006/relationships/hyperlink" Target="https://github.com/Sarah627/Credit-Card-Fraud-Detection/blob/main/model.ipynb"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arah627/Credit-Card-Fraud-Detection/blob/main/model.py" TargetMode="External"/><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github.com/Sarah627/Credit-Card-Fraud-Detection/blob/main/app.py"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github.com/Sarah627/Credit-Card-Fraud-Detection/blob/main/DataPrepreocessing.ipynb" TargetMode="External"/><Relationship Id="rId5" Type="http://schemas.openxmlformats.org/officeDocument/2006/relationships/hyperlink" Target="https://github.com/Sarah627/Credit-Card-Fraud-Detection/blob/main/model_deployment.ipynb"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arah627/Credit-Card-Fraud-Detection/blob/main/mlflowlogistic.py"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ithub.com/Sarah627/Credit-Card-Fraud-Detection/blob/main/mlflowRandomForest.p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hyperlink" Target="https://www.linkedin.com/in/abdalaziz-saleh/" TargetMode="External"/><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hyperlink" Target="https://www.linkedin.com/in/ahmedalizakaria/"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jpeg"/><Relationship Id="rId11" Type="http://schemas.openxmlformats.org/officeDocument/2006/relationships/hyperlink" Target="https://www.linkedin.com/in/mostafa-elwishy-7758571b3/" TargetMode="External"/><Relationship Id="rId5" Type="http://schemas.openxmlformats.org/officeDocument/2006/relationships/image" Target="../media/image55.jpeg"/><Relationship Id="rId15" Type="http://schemas.openxmlformats.org/officeDocument/2006/relationships/hyperlink" Target="https://www.linkedin.com/in/sarah-sameh-a5aba11b3/" TargetMode="External"/><Relationship Id="rId10" Type="http://schemas.openxmlformats.org/officeDocument/2006/relationships/hyperlink" Target="https://www.linkedin.com/in/rawan-khaled-104054247/" TargetMode="External"/><Relationship Id="rId4" Type="http://schemas.openxmlformats.org/officeDocument/2006/relationships/image" Target="../media/image54.jpeg"/><Relationship Id="rId9" Type="http://schemas.openxmlformats.org/officeDocument/2006/relationships/hyperlink" Target="https://github.com/Sarah627" TargetMode="External"/><Relationship Id="rId1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8.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mlg-ulb/creditcardfraud"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github.com/Sarah627/Credit-Card-Fraud-Detection/blob/main/DataPrepreocessing.ipynb" TargetMode="External"/><Relationship Id="rId5" Type="http://schemas.openxmlformats.org/officeDocument/2006/relationships/image" Target="../media/image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github.com/Sarah627/Credit-Card-Fraud-Detection/blob/main/DataPrepreocessing.ipynb" TargetMode="External"/><Relationship Id="rId4" Type="http://schemas.openxmlformats.org/officeDocument/2006/relationships/hyperlink" Target="https://github.com/Sarah627/Credit-Card-Fraud-Detection/blob/main/fraud%20detection.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US"/>
          </a:p>
        </p:txBody>
      </p:sp>
      <p:sp>
        <p:nvSpPr>
          <p:cNvPr id="3" name="TextBox 3"/>
          <p:cNvSpPr txBox="1"/>
          <p:nvPr/>
        </p:nvSpPr>
        <p:spPr>
          <a:xfrm>
            <a:off x="928665" y="2413563"/>
            <a:ext cx="11411477" cy="4298950"/>
          </a:xfrm>
          <a:prstGeom prst="rect">
            <a:avLst/>
          </a:prstGeom>
        </p:spPr>
        <p:txBody>
          <a:bodyPr lIns="0" tIns="0" rIns="0" bIns="0" rtlCol="0" anchor="t">
            <a:spAutoFit/>
          </a:bodyPr>
          <a:lstStyle/>
          <a:p>
            <a:pPr algn="l">
              <a:lnSpc>
                <a:spcPts val="10999"/>
              </a:lnSpc>
            </a:pPr>
            <a:r>
              <a:rPr lang="en-US" sz="9999" b="1">
                <a:solidFill>
                  <a:srgbClr val="FBF9F1"/>
                </a:solidFill>
                <a:latin typeface="Poppins Bold"/>
                <a:ea typeface="Poppins Bold"/>
                <a:cs typeface="Poppins Bold"/>
                <a:sym typeface="Poppins Bold"/>
              </a:rPr>
              <a:t>CREDIT CARD FRAUD DETECTION</a:t>
            </a:r>
          </a:p>
        </p:txBody>
      </p:sp>
      <p:sp>
        <p:nvSpPr>
          <p:cNvPr id="4" name="Freeform 4"/>
          <p:cNvSpPr/>
          <p:nvPr/>
        </p:nvSpPr>
        <p:spPr>
          <a:xfrm>
            <a:off x="970255" y="9301798"/>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3"/>
            <a:stretch>
              <a:fillRect/>
            </a:stretch>
          </a:blipFill>
        </p:spPr>
        <p:txBody>
          <a:bodyPr/>
          <a:lstStyle/>
          <a:p>
            <a:endParaRPr lang="en-US"/>
          </a:p>
        </p:txBody>
      </p:sp>
      <p:sp>
        <p:nvSpPr>
          <p:cNvPr id="5" name="Freeform 5"/>
          <p:cNvSpPr/>
          <p:nvPr/>
        </p:nvSpPr>
        <p:spPr>
          <a:xfrm>
            <a:off x="7019372" y="9340446"/>
            <a:ext cx="673056" cy="363450"/>
          </a:xfrm>
          <a:custGeom>
            <a:avLst/>
            <a:gdLst/>
            <a:ahLst/>
            <a:cxnLst/>
            <a:rect l="l" t="t" r="r" b="b"/>
            <a:pathLst>
              <a:path w="673056" h="363450">
                <a:moveTo>
                  <a:pt x="0" y="0"/>
                </a:moveTo>
                <a:lnTo>
                  <a:pt x="673055" y="0"/>
                </a:lnTo>
                <a:lnTo>
                  <a:pt x="673055" y="363451"/>
                </a:lnTo>
                <a:lnTo>
                  <a:pt x="0" y="363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928665" y="6833868"/>
            <a:ext cx="7762921" cy="566420"/>
          </a:xfrm>
          <a:prstGeom prst="rect">
            <a:avLst/>
          </a:prstGeom>
        </p:spPr>
        <p:txBody>
          <a:bodyPr lIns="0" tIns="0" rIns="0" bIns="0" rtlCol="0" anchor="t">
            <a:spAutoFit/>
          </a:bodyPr>
          <a:lstStyle/>
          <a:p>
            <a:pPr algn="l">
              <a:lnSpc>
                <a:spcPts val="4480"/>
              </a:lnSpc>
              <a:spcBef>
                <a:spcPct val="0"/>
              </a:spcBef>
            </a:pPr>
            <a:r>
              <a:rPr lang="en-US" sz="3200">
                <a:solidFill>
                  <a:srgbClr val="E5E1DA"/>
                </a:solidFill>
                <a:latin typeface="Poppins"/>
                <a:ea typeface="Poppins"/>
                <a:cs typeface="Poppins"/>
                <a:sym typeface="Poppins"/>
              </a:rPr>
              <a:t>Present by ML Team 3</a:t>
            </a:r>
          </a:p>
        </p:txBody>
      </p:sp>
      <p:sp>
        <p:nvSpPr>
          <p:cNvPr id="7" name="TextBox 7"/>
          <p:cNvSpPr txBox="1"/>
          <p:nvPr/>
        </p:nvSpPr>
        <p:spPr>
          <a:xfrm>
            <a:off x="1435519" y="9305117"/>
            <a:ext cx="3863157" cy="398780"/>
          </a:xfrm>
          <a:prstGeom prst="rect">
            <a:avLst/>
          </a:prstGeom>
        </p:spPr>
        <p:txBody>
          <a:bodyPr lIns="0" tIns="0" rIns="0" bIns="0" rtlCol="0" anchor="t">
            <a:spAutoFit/>
          </a:bodyPr>
          <a:lstStyle/>
          <a:p>
            <a:pPr algn="l">
              <a:lnSpc>
                <a:spcPts val="3220"/>
              </a:lnSpc>
              <a:spcBef>
                <a:spcPct val="0"/>
              </a:spcBef>
            </a:pPr>
            <a:r>
              <a:rPr lang="en-US" sz="2300" u="sng">
                <a:solidFill>
                  <a:srgbClr val="E5E1DA"/>
                </a:solidFill>
                <a:latin typeface="Lato"/>
                <a:ea typeface="Lato"/>
                <a:cs typeface="Lato"/>
                <a:sym typeface="Lato"/>
                <a:hlinkClick r:id="rId6" tooltip="https://github.com/Sarah627/Credit-Card-Fraud-Detection"/>
              </a:rPr>
              <a:t>Credit-Card-Fraud-Detection</a:t>
            </a:r>
          </a:p>
        </p:txBody>
      </p:sp>
      <p:sp>
        <p:nvSpPr>
          <p:cNvPr id="8" name="TextBox 8"/>
          <p:cNvSpPr txBox="1"/>
          <p:nvPr/>
        </p:nvSpPr>
        <p:spPr>
          <a:xfrm>
            <a:off x="7844934" y="9305117"/>
            <a:ext cx="3863157" cy="398780"/>
          </a:xfrm>
          <a:prstGeom prst="rect">
            <a:avLst/>
          </a:prstGeom>
        </p:spPr>
        <p:txBody>
          <a:bodyPr lIns="0" tIns="0" rIns="0" bIns="0" rtlCol="0" anchor="t">
            <a:spAutoFit/>
          </a:bodyPr>
          <a:lstStyle/>
          <a:p>
            <a:pPr algn="l">
              <a:lnSpc>
                <a:spcPts val="3220"/>
              </a:lnSpc>
              <a:spcBef>
                <a:spcPct val="0"/>
              </a:spcBef>
            </a:pPr>
            <a:r>
              <a:rPr lang="en-US" sz="2300" u="sng">
                <a:solidFill>
                  <a:srgbClr val="E5E1DA"/>
                </a:solidFill>
                <a:latin typeface="Lato"/>
                <a:ea typeface="Lato"/>
                <a:cs typeface="Lato"/>
                <a:sym typeface="Lato"/>
              </a:rPr>
              <a:t>GIZ_AIS5_S1e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621159" y="-3277558"/>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3" name="Freeform 3"/>
          <p:cNvSpPr/>
          <p:nvPr/>
        </p:nvSpPr>
        <p:spPr>
          <a:xfrm rot="-9698248">
            <a:off x="14289484" y="-251505"/>
            <a:ext cx="6195600" cy="3384081"/>
          </a:xfrm>
          <a:custGeom>
            <a:avLst/>
            <a:gdLst/>
            <a:ahLst/>
            <a:cxnLst/>
            <a:rect l="l" t="t" r="r" b="b"/>
            <a:pathLst>
              <a:path w="6195600" h="3384081">
                <a:moveTo>
                  <a:pt x="0" y="0"/>
                </a:moveTo>
                <a:lnTo>
                  <a:pt x="6195601" y="0"/>
                </a:lnTo>
                <a:lnTo>
                  <a:pt x="6195601" y="3384080"/>
                </a:lnTo>
                <a:lnTo>
                  <a:pt x="0" y="3384080"/>
                </a:lnTo>
                <a:lnTo>
                  <a:pt x="0" y="0"/>
                </a:lnTo>
                <a:close/>
              </a:path>
            </a:pathLst>
          </a:custGeom>
          <a:blipFill>
            <a:blip r:embed="rId3"/>
            <a:stretch>
              <a:fillRect l="-9750" b="-143185"/>
            </a:stretch>
          </a:blipFill>
        </p:spPr>
        <p:txBody>
          <a:bodyPr/>
          <a:lstStyle/>
          <a:p>
            <a:endParaRPr lang="en-US"/>
          </a:p>
        </p:txBody>
      </p:sp>
      <p:grpSp>
        <p:nvGrpSpPr>
          <p:cNvPr id="4" name="Group 4"/>
          <p:cNvGrpSpPr/>
          <p:nvPr/>
        </p:nvGrpSpPr>
        <p:grpSpPr>
          <a:xfrm>
            <a:off x="550652" y="3132575"/>
            <a:ext cx="6604290" cy="2961051"/>
            <a:chOff x="0" y="0"/>
            <a:chExt cx="1739402" cy="779865"/>
          </a:xfrm>
        </p:grpSpPr>
        <p:sp>
          <p:nvSpPr>
            <p:cNvPr id="5" name="Freeform 5"/>
            <p:cNvSpPr/>
            <p:nvPr/>
          </p:nvSpPr>
          <p:spPr>
            <a:xfrm>
              <a:off x="0" y="0"/>
              <a:ext cx="1739402" cy="779865"/>
            </a:xfrm>
            <a:custGeom>
              <a:avLst/>
              <a:gdLst/>
              <a:ahLst/>
              <a:cxnLst/>
              <a:rect l="l" t="t" r="r" b="b"/>
              <a:pathLst>
                <a:path w="1739402" h="779865">
                  <a:moveTo>
                    <a:pt x="23445" y="0"/>
                  </a:moveTo>
                  <a:lnTo>
                    <a:pt x="1715957" y="0"/>
                  </a:lnTo>
                  <a:cubicBezTo>
                    <a:pt x="1728905" y="0"/>
                    <a:pt x="1739402" y="10497"/>
                    <a:pt x="1739402" y="23445"/>
                  </a:cubicBezTo>
                  <a:lnTo>
                    <a:pt x="1739402" y="756420"/>
                  </a:lnTo>
                  <a:cubicBezTo>
                    <a:pt x="1739402" y="762638"/>
                    <a:pt x="1736932" y="768602"/>
                    <a:pt x="1732535" y="772998"/>
                  </a:cubicBezTo>
                  <a:cubicBezTo>
                    <a:pt x="1728138" y="777395"/>
                    <a:pt x="1722175" y="779865"/>
                    <a:pt x="1715957" y="779865"/>
                  </a:cubicBezTo>
                  <a:lnTo>
                    <a:pt x="23445" y="779865"/>
                  </a:lnTo>
                  <a:cubicBezTo>
                    <a:pt x="17227" y="779865"/>
                    <a:pt x="11264" y="777395"/>
                    <a:pt x="6867" y="772998"/>
                  </a:cubicBezTo>
                  <a:cubicBezTo>
                    <a:pt x="2470" y="768602"/>
                    <a:pt x="0" y="762638"/>
                    <a:pt x="0" y="756420"/>
                  </a:cubicBezTo>
                  <a:lnTo>
                    <a:pt x="0" y="23445"/>
                  </a:lnTo>
                  <a:cubicBezTo>
                    <a:pt x="0" y="17227"/>
                    <a:pt x="2470" y="11264"/>
                    <a:pt x="6867" y="6867"/>
                  </a:cubicBezTo>
                  <a:cubicBezTo>
                    <a:pt x="11264" y="2470"/>
                    <a:pt x="17227" y="0"/>
                    <a:pt x="23445" y="0"/>
                  </a:cubicBezTo>
                  <a:close/>
                </a:path>
              </a:pathLst>
            </a:custGeom>
            <a:solidFill>
              <a:srgbClr val="000000"/>
            </a:solidFill>
            <a:ln w="38100" cap="sq">
              <a:solidFill>
                <a:srgbClr val="FBF9F1"/>
              </a:solidFill>
              <a:prstDash val="solid"/>
              <a:miter/>
            </a:ln>
          </p:spPr>
          <p:txBody>
            <a:bodyPr/>
            <a:lstStyle/>
            <a:p>
              <a:endParaRPr lang="en-US"/>
            </a:p>
          </p:txBody>
        </p:sp>
        <p:sp>
          <p:nvSpPr>
            <p:cNvPr id="6" name="TextBox 6"/>
            <p:cNvSpPr txBox="1"/>
            <p:nvPr/>
          </p:nvSpPr>
          <p:spPr>
            <a:xfrm>
              <a:off x="0" y="-38100"/>
              <a:ext cx="1739402" cy="817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50652" y="6208298"/>
            <a:ext cx="6604290" cy="3906051"/>
            <a:chOff x="0" y="0"/>
            <a:chExt cx="1739402" cy="1028754"/>
          </a:xfrm>
        </p:grpSpPr>
        <p:sp>
          <p:nvSpPr>
            <p:cNvPr id="8" name="Freeform 8"/>
            <p:cNvSpPr/>
            <p:nvPr/>
          </p:nvSpPr>
          <p:spPr>
            <a:xfrm>
              <a:off x="0" y="0"/>
              <a:ext cx="1739402" cy="1028754"/>
            </a:xfrm>
            <a:custGeom>
              <a:avLst/>
              <a:gdLst/>
              <a:ahLst/>
              <a:cxnLst/>
              <a:rect l="l" t="t" r="r" b="b"/>
              <a:pathLst>
                <a:path w="1739402" h="1028754">
                  <a:moveTo>
                    <a:pt x="23445" y="0"/>
                  </a:moveTo>
                  <a:lnTo>
                    <a:pt x="1715957" y="0"/>
                  </a:lnTo>
                  <a:cubicBezTo>
                    <a:pt x="1728905" y="0"/>
                    <a:pt x="1739402" y="10497"/>
                    <a:pt x="1739402" y="23445"/>
                  </a:cubicBezTo>
                  <a:lnTo>
                    <a:pt x="1739402" y="1005309"/>
                  </a:lnTo>
                  <a:cubicBezTo>
                    <a:pt x="1739402" y="1011527"/>
                    <a:pt x="1736932" y="1017491"/>
                    <a:pt x="1732535" y="1021887"/>
                  </a:cubicBezTo>
                  <a:cubicBezTo>
                    <a:pt x="1728138" y="1026284"/>
                    <a:pt x="1722175" y="1028754"/>
                    <a:pt x="1715957" y="1028754"/>
                  </a:cubicBezTo>
                  <a:lnTo>
                    <a:pt x="23445" y="1028754"/>
                  </a:lnTo>
                  <a:cubicBezTo>
                    <a:pt x="17227" y="1028754"/>
                    <a:pt x="11264" y="1026284"/>
                    <a:pt x="6867" y="1021887"/>
                  </a:cubicBezTo>
                  <a:cubicBezTo>
                    <a:pt x="2470" y="1017491"/>
                    <a:pt x="0" y="1011527"/>
                    <a:pt x="0" y="1005309"/>
                  </a:cubicBezTo>
                  <a:lnTo>
                    <a:pt x="0" y="23445"/>
                  </a:lnTo>
                  <a:cubicBezTo>
                    <a:pt x="0" y="17227"/>
                    <a:pt x="2470" y="11264"/>
                    <a:pt x="6867" y="6867"/>
                  </a:cubicBezTo>
                  <a:cubicBezTo>
                    <a:pt x="11264" y="2470"/>
                    <a:pt x="17227" y="0"/>
                    <a:pt x="23445" y="0"/>
                  </a:cubicBezTo>
                  <a:close/>
                </a:path>
              </a:pathLst>
            </a:custGeom>
            <a:solidFill>
              <a:srgbClr val="000000"/>
            </a:solidFill>
            <a:ln w="38100" cap="sq">
              <a:solidFill>
                <a:srgbClr val="FBF9F1"/>
              </a:solidFill>
              <a:prstDash val="solid"/>
              <a:miter/>
            </a:ln>
          </p:spPr>
          <p:txBody>
            <a:bodyPr/>
            <a:lstStyle/>
            <a:p>
              <a:endParaRPr lang="en-US"/>
            </a:p>
          </p:txBody>
        </p:sp>
        <p:sp>
          <p:nvSpPr>
            <p:cNvPr id="9" name="TextBox 9"/>
            <p:cNvSpPr txBox="1"/>
            <p:nvPr/>
          </p:nvSpPr>
          <p:spPr>
            <a:xfrm>
              <a:off x="0" y="-38100"/>
              <a:ext cx="1739402" cy="106685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548485" y="3132575"/>
            <a:ext cx="6188862" cy="2961051"/>
            <a:chOff x="0" y="0"/>
            <a:chExt cx="1629988" cy="779865"/>
          </a:xfrm>
        </p:grpSpPr>
        <p:sp>
          <p:nvSpPr>
            <p:cNvPr id="11" name="Freeform 11"/>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2" name="TextBox 12"/>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1548485" y="6380949"/>
            <a:ext cx="6188862" cy="3733401"/>
            <a:chOff x="0" y="0"/>
            <a:chExt cx="1629988" cy="983282"/>
          </a:xfrm>
        </p:grpSpPr>
        <p:sp>
          <p:nvSpPr>
            <p:cNvPr id="14" name="Freeform 14"/>
            <p:cNvSpPr/>
            <p:nvPr/>
          </p:nvSpPr>
          <p:spPr>
            <a:xfrm>
              <a:off x="0" y="0"/>
              <a:ext cx="1629988" cy="983282"/>
            </a:xfrm>
            <a:custGeom>
              <a:avLst/>
              <a:gdLst/>
              <a:ahLst/>
              <a:cxnLst/>
              <a:rect l="l" t="t" r="r" b="b"/>
              <a:pathLst>
                <a:path w="1629988" h="983282">
                  <a:moveTo>
                    <a:pt x="25019" y="0"/>
                  </a:moveTo>
                  <a:lnTo>
                    <a:pt x="1604970" y="0"/>
                  </a:lnTo>
                  <a:cubicBezTo>
                    <a:pt x="1611605" y="0"/>
                    <a:pt x="1617969" y="2636"/>
                    <a:pt x="1622661" y="7328"/>
                  </a:cubicBezTo>
                  <a:cubicBezTo>
                    <a:pt x="1627353" y="12020"/>
                    <a:pt x="1629988" y="18383"/>
                    <a:pt x="1629988" y="25019"/>
                  </a:cubicBezTo>
                  <a:lnTo>
                    <a:pt x="1629988" y="958264"/>
                  </a:lnTo>
                  <a:cubicBezTo>
                    <a:pt x="1629988" y="964899"/>
                    <a:pt x="1627353" y="971263"/>
                    <a:pt x="1622661" y="975955"/>
                  </a:cubicBezTo>
                  <a:cubicBezTo>
                    <a:pt x="1617969" y="980647"/>
                    <a:pt x="1611605" y="983282"/>
                    <a:pt x="1604970" y="983282"/>
                  </a:cubicBezTo>
                  <a:lnTo>
                    <a:pt x="25019" y="983282"/>
                  </a:lnTo>
                  <a:cubicBezTo>
                    <a:pt x="18383" y="983282"/>
                    <a:pt x="12020" y="980647"/>
                    <a:pt x="7328" y="975955"/>
                  </a:cubicBezTo>
                  <a:cubicBezTo>
                    <a:pt x="2636" y="971263"/>
                    <a:pt x="0" y="964899"/>
                    <a:pt x="0" y="958264"/>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5" name="TextBox 15"/>
            <p:cNvSpPr txBox="1"/>
            <p:nvPr/>
          </p:nvSpPr>
          <p:spPr>
            <a:xfrm>
              <a:off x="0" y="-38100"/>
              <a:ext cx="1629988" cy="1021382"/>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9219569">
            <a:off x="5508638" y="2085225"/>
            <a:ext cx="1481028" cy="418391"/>
          </a:xfrm>
          <a:custGeom>
            <a:avLst/>
            <a:gdLst/>
            <a:ahLst/>
            <a:cxnLst/>
            <a:rect l="l" t="t" r="r" b="b"/>
            <a:pathLst>
              <a:path w="1481028" h="418391">
                <a:moveTo>
                  <a:pt x="0" y="0"/>
                </a:moveTo>
                <a:lnTo>
                  <a:pt x="1481029" y="0"/>
                </a:lnTo>
                <a:lnTo>
                  <a:pt x="1481029" y="418391"/>
                </a:lnTo>
                <a:lnTo>
                  <a:pt x="0" y="418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4755024" y="1395850"/>
            <a:ext cx="9007563"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a:ea typeface="Lato"/>
                <a:cs typeface="Lato"/>
                <a:sym typeface="Lato"/>
              </a:rPr>
              <a:t>The GAN architecture is built using two main components:</a:t>
            </a:r>
          </a:p>
        </p:txBody>
      </p:sp>
      <p:sp>
        <p:nvSpPr>
          <p:cNvPr id="18" name="Freeform 18"/>
          <p:cNvSpPr/>
          <p:nvPr/>
        </p:nvSpPr>
        <p:spPr>
          <a:xfrm rot="1550056" flipV="1">
            <a:off x="11723754" y="2080162"/>
            <a:ext cx="1481028" cy="418391"/>
          </a:xfrm>
          <a:custGeom>
            <a:avLst/>
            <a:gdLst/>
            <a:ahLst/>
            <a:cxnLst/>
            <a:rect l="l" t="t" r="r" b="b"/>
            <a:pathLst>
              <a:path w="1481028" h="418391">
                <a:moveTo>
                  <a:pt x="0" y="418390"/>
                </a:moveTo>
                <a:lnTo>
                  <a:pt x="1481028" y="418390"/>
                </a:lnTo>
                <a:lnTo>
                  <a:pt x="1481028" y="0"/>
                </a:lnTo>
                <a:lnTo>
                  <a:pt x="0" y="0"/>
                </a:lnTo>
                <a:lnTo>
                  <a:pt x="0" y="41839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1028700" y="3916953"/>
            <a:ext cx="5445149" cy="194437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The generator uses several dense layers to process the input noise and generate synthetic transactions. Each layer increases in complexity to capture patterns that mimic real fraud data. </a:t>
            </a:r>
          </a:p>
        </p:txBody>
      </p:sp>
      <p:sp>
        <p:nvSpPr>
          <p:cNvPr id="20" name="TextBox 20"/>
          <p:cNvSpPr txBox="1"/>
          <p:nvPr/>
        </p:nvSpPr>
        <p:spPr>
          <a:xfrm>
            <a:off x="944302" y="3502991"/>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Generator Model</a:t>
            </a:r>
          </a:p>
        </p:txBody>
      </p:sp>
      <p:sp>
        <p:nvSpPr>
          <p:cNvPr id="21" name="TextBox 21"/>
          <p:cNvSpPr txBox="1"/>
          <p:nvPr/>
        </p:nvSpPr>
        <p:spPr>
          <a:xfrm>
            <a:off x="4525413" y="269875"/>
            <a:ext cx="9237174" cy="758825"/>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GANS BUILIDING PROCESS</a:t>
            </a:r>
          </a:p>
        </p:txBody>
      </p:sp>
      <p:sp>
        <p:nvSpPr>
          <p:cNvPr id="22" name="TextBox 22"/>
          <p:cNvSpPr txBox="1"/>
          <p:nvPr/>
        </p:nvSpPr>
        <p:spPr>
          <a:xfrm>
            <a:off x="944302" y="7174768"/>
            <a:ext cx="5445149" cy="27254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First Layer: Dense layer with 128 units using a ReLU activation function.  Subsequent Layers: 256 and 512 units to capture more complex fraud patterns. </a:t>
            </a:r>
          </a:p>
          <a:p>
            <a:pPr marL="474979" lvl="1" indent="-237490" algn="l">
              <a:lnSpc>
                <a:spcPts val="3079"/>
              </a:lnSpc>
              <a:buFont typeface="Arial"/>
              <a:buChar char="•"/>
            </a:pPr>
            <a:r>
              <a:rPr lang="en-US" sz="2199">
                <a:solidFill>
                  <a:srgbClr val="E5E1DA"/>
                </a:solidFill>
                <a:latin typeface="Lato"/>
                <a:ea typeface="Lato"/>
                <a:cs typeface="Lato"/>
                <a:sym typeface="Lato"/>
              </a:rPr>
              <a:t>Final Layer: Produces synthetic transactions with 30 features, matching the format of real transaction data.</a:t>
            </a:r>
          </a:p>
        </p:txBody>
      </p:sp>
      <p:sp>
        <p:nvSpPr>
          <p:cNvPr id="23" name="TextBox 23"/>
          <p:cNvSpPr txBox="1"/>
          <p:nvPr/>
        </p:nvSpPr>
        <p:spPr>
          <a:xfrm>
            <a:off x="944302" y="6751365"/>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Layer Breakdown: </a:t>
            </a:r>
          </a:p>
        </p:txBody>
      </p:sp>
      <p:sp>
        <p:nvSpPr>
          <p:cNvPr id="24" name="TextBox 24"/>
          <p:cNvSpPr txBox="1"/>
          <p:nvPr/>
        </p:nvSpPr>
        <p:spPr>
          <a:xfrm>
            <a:off x="11942135" y="4112215"/>
            <a:ext cx="5445149" cy="1553845"/>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The discriminator is designed to distinguish between real and generated fraud data. It also uses multiple dense layers to improve classification performance</a:t>
            </a:r>
          </a:p>
        </p:txBody>
      </p:sp>
      <p:sp>
        <p:nvSpPr>
          <p:cNvPr id="25" name="TextBox 25"/>
          <p:cNvSpPr txBox="1"/>
          <p:nvPr/>
        </p:nvSpPr>
        <p:spPr>
          <a:xfrm>
            <a:off x="11942135" y="3502991"/>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Discriminator Model </a:t>
            </a:r>
          </a:p>
        </p:txBody>
      </p:sp>
      <p:sp>
        <p:nvSpPr>
          <p:cNvPr id="26" name="TextBox 26"/>
          <p:cNvSpPr txBox="1"/>
          <p:nvPr/>
        </p:nvSpPr>
        <p:spPr>
          <a:xfrm>
            <a:off x="11942135" y="7360589"/>
            <a:ext cx="5445149" cy="19443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First Layer: Starts with 512 neurons, reducing to 256 and 128.</a:t>
            </a:r>
          </a:p>
          <a:p>
            <a:pPr marL="474979" lvl="1" indent="-237490" algn="l">
              <a:lnSpc>
                <a:spcPts val="3079"/>
              </a:lnSpc>
              <a:buFont typeface="Arial"/>
              <a:buChar char="•"/>
            </a:pPr>
            <a:r>
              <a:rPr lang="en-US" sz="2199">
                <a:solidFill>
                  <a:srgbClr val="E5E1DA"/>
                </a:solidFill>
                <a:latin typeface="Lato"/>
                <a:ea typeface="Lato"/>
                <a:cs typeface="Lato"/>
                <a:sym typeface="Lato"/>
              </a:rPr>
              <a:t> Final Layer: One neuron using a sigmoid activation function for binary classification (fraud or non-fraud).</a:t>
            </a:r>
          </a:p>
        </p:txBody>
      </p:sp>
      <p:sp>
        <p:nvSpPr>
          <p:cNvPr id="27" name="TextBox 27"/>
          <p:cNvSpPr txBox="1"/>
          <p:nvPr/>
        </p:nvSpPr>
        <p:spPr>
          <a:xfrm>
            <a:off x="11942135" y="6751365"/>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Layer Breakdown: </a:t>
            </a:r>
          </a:p>
        </p:txBody>
      </p:sp>
      <p:grpSp>
        <p:nvGrpSpPr>
          <p:cNvPr id="28" name="Group 28"/>
          <p:cNvGrpSpPr/>
          <p:nvPr/>
        </p:nvGrpSpPr>
        <p:grpSpPr>
          <a:xfrm>
            <a:off x="7260903" y="5861323"/>
            <a:ext cx="4225402" cy="4253027"/>
            <a:chOff x="0" y="0"/>
            <a:chExt cx="1112863" cy="1120139"/>
          </a:xfrm>
        </p:grpSpPr>
        <p:sp>
          <p:nvSpPr>
            <p:cNvPr id="29" name="Freeform 29"/>
            <p:cNvSpPr/>
            <p:nvPr/>
          </p:nvSpPr>
          <p:spPr>
            <a:xfrm>
              <a:off x="0" y="0"/>
              <a:ext cx="1112863" cy="1120139"/>
            </a:xfrm>
            <a:custGeom>
              <a:avLst/>
              <a:gdLst/>
              <a:ahLst/>
              <a:cxnLst/>
              <a:rect l="l" t="t" r="r" b="b"/>
              <a:pathLst>
                <a:path w="1112863" h="1120139">
                  <a:moveTo>
                    <a:pt x="36645" y="0"/>
                  </a:moveTo>
                  <a:lnTo>
                    <a:pt x="1076218" y="0"/>
                  </a:lnTo>
                  <a:cubicBezTo>
                    <a:pt x="1096457" y="0"/>
                    <a:pt x="1112863" y="16406"/>
                    <a:pt x="1112863" y="36645"/>
                  </a:cubicBezTo>
                  <a:lnTo>
                    <a:pt x="1112863" y="1083494"/>
                  </a:lnTo>
                  <a:cubicBezTo>
                    <a:pt x="1112863" y="1093213"/>
                    <a:pt x="1109002" y="1102533"/>
                    <a:pt x="1102130" y="1109406"/>
                  </a:cubicBezTo>
                  <a:cubicBezTo>
                    <a:pt x="1095258" y="1116278"/>
                    <a:pt x="1085937" y="1120139"/>
                    <a:pt x="1076218" y="1120139"/>
                  </a:cubicBezTo>
                  <a:lnTo>
                    <a:pt x="36645" y="1120139"/>
                  </a:lnTo>
                  <a:cubicBezTo>
                    <a:pt x="16406" y="1120139"/>
                    <a:pt x="0" y="1103732"/>
                    <a:pt x="0" y="1083494"/>
                  </a:cubicBezTo>
                  <a:lnTo>
                    <a:pt x="0" y="36645"/>
                  </a:lnTo>
                  <a:cubicBezTo>
                    <a:pt x="0" y="16406"/>
                    <a:pt x="16406" y="0"/>
                    <a:pt x="36645" y="0"/>
                  </a:cubicBezTo>
                  <a:close/>
                </a:path>
              </a:pathLst>
            </a:custGeom>
            <a:solidFill>
              <a:srgbClr val="000000"/>
            </a:solidFill>
            <a:ln w="38100" cap="sq">
              <a:solidFill>
                <a:srgbClr val="FBF9F1"/>
              </a:solidFill>
              <a:prstDash val="solid"/>
              <a:miter/>
            </a:ln>
          </p:spPr>
          <p:txBody>
            <a:bodyPr/>
            <a:lstStyle/>
            <a:p>
              <a:endParaRPr lang="en-US"/>
            </a:p>
          </p:txBody>
        </p:sp>
        <p:sp>
          <p:nvSpPr>
            <p:cNvPr id="30" name="TextBox 30"/>
            <p:cNvSpPr txBox="1"/>
            <p:nvPr/>
          </p:nvSpPr>
          <p:spPr>
            <a:xfrm>
              <a:off x="0" y="-38100"/>
              <a:ext cx="1112863" cy="1158239"/>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7353915" y="6036476"/>
            <a:ext cx="3848548"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Combined GAN Network </a:t>
            </a:r>
          </a:p>
        </p:txBody>
      </p:sp>
      <p:sp>
        <p:nvSpPr>
          <p:cNvPr id="32" name="TextBox 32"/>
          <p:cNvSpPr txBox="1"/>
          <p:nvPr/>
        </p:nvSpPr>
        <p:spPr>
          <a:xfrm>
            <a:off x="7260903" y="6579539"/>
            <a:ext cx="3809780" cy="35064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FFFF"/>
                </a:solidFill>
                <a:latin typeface="Lato"/>
                <a:ea typeface="Lato"/>
                <a:cs typeface="Lato"/>
                <a:sym typeface="Lato"/>
              </a:rPr>
              <a:t>The generator and discriminator are combined into a composite GAN. The discriminator is used to provide feedback to the generator, allowing it to improve its ability to generate realistic fraud transactions over time</a:t>
            </a:r>
          </a:p>
        </p:txBody>
      </p:sp>
      <p:sp>
        <p:nvSpPr>
          <p:cNvPr id="33" name="Freeform 33"/>
          <p:cNvSpPr/>
          <p:nvPr/>
        </p:nvSpPr>
        <p:spPr>
          <a:xfrm rot="9219569">
            <a:off x="10051521" y="4703755"/>
            <a:ext cx="1481028" cy="418391"/>
          </a:xfrm>
          <a:custGeom>
            <a:avLst/>
            <a:gdLst/>
            <a:ahLst/>
            <a:cxnLst/>
            <a:rect l="l" t="t" r="r" b="b"/>
            <a:pathLst>
              <a:path w="1481028" h="418391">
                <a:moveTo>
                  <a:pt x="0" y="0"/>
                </a:moveTo>
                <a:lnTo>
                  <a:pt x="1481029" y="0"/>
                </a:lnTo>
                <a:lnTo>
                  <a:pt x="1481029" y="418390"/>
                </a:lnTo>
                <a:lnTo>
                  <a:pt x="0" y="418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rot="1782571" flipV="1">
            <a:off x="7161279" y="4671102"/>
            <a:ext cx="1481028" cy="418391"/>
          </a:xfrm>
          <a:custGeom>
            <a:avLst/>
            <a:gdLst/>
            <a:ahLst/>
            <a:cxnLst/>
            <a:rect l="l" t="t" r="r" b="b"/>
            <a:pathLst>
              <a:path w="1481028" h="418391">
                <a:moveTo>
                  <a:pt x="0" y="418391"/>
                </a:moveTo>
                <a:lnTo>
                  <a:pt x="1481029" y="418391"/>
                </a:lnTo>
                <a:lnTo>
                  <a:pt x="1481029" y="0"/>
                </a:lnTo>
                <a:lnTo>
                  <a:pt x="0" y="0"/>
                </a:lnTo>
                <a:lnTo>
                  <a:pt x="0" y="41839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08112" y="6593065"/>
            <a:ext cx="9752112" cy="7040385"/>
          </a:xfrm>
          <a:custGeom>
            <a:avLst/>
            <a:gdLst/>
            <a:ahLst/>
            <a:cxnLst/>
            <a:rect l="l" t="t" r="r" b="b"/>
            <a:pathLst>
              <a:path w="9752112" h="7040385">
                <a:moveTo>
                  <a:pt x="0" y="0"/>
                </a:moveTo>
                <a:lnTo>
                  <a:pt x="9752112" y="0"/>
                </a:lnTo>
                <a:lnTo>
                  <a:pt x="9752112" y="7040384"/>
                </a:lnTo>
                <a:lnTo>
                  <a:pt x="0" y="7040384"/>
                </a:lnTo>
                <a:lnTo>
                  <a:pt x="0" y="0"/>
                </a:lnTo>
                <a:close/>
              </a:path>
            </a:pathLst>
          </a:custGeom>
          <a:blipFill>
            <a:blip r:embed="rId2"/>
            <a:stretch>
              <a:fillRect/>
            </a:stretch>
          </a:blipFill>
        </p:spPr>
        <p:txBody>
          <a:bodyPr/>
          <a:lstStyle/>
          <a:p>
            <a:endParaRPr lang="en-US"/>
          </a:p>
        </p:txBody>
      </p:sp>
      <p:sp>
        <p:nvSpPr>
          <p:cNvPr id="3" name="Freeform 3"/>
          <p:cNvSpPr/>
          <p:nvPr/>
        </p:nvSpPr>
        <p:spPr>
          <a:xfrm rot="3663698">
            <a:off x="15112214" y="-1328526"/>
            <a:ext cx="3747230" cy="4534795"/>
          </a:xfrm>
          <a:custGeom>
            <a:avLst/>
            <a:gdLst/>
            <a:ahLst/>
            <a:cxnLst/>
            <a:rect l="l" t="t" r="r" b="b"/>
            <a:pathLst>
              <a:path w="3747230" h="4534795">
                <a:moveTo>
                  <a:pt x="0" y="0"/>
                </a:moveTo>
                <a:lnTo>
                  <a:pt x="3747230" y="0"/>
                </a:lnTo>
                <a:lnTo>
                  <a:pt x="3747230" y="4534795"/>
                </a:lnTo>
                <a:lnTo>
                  <a:pt x="0" y="4534795"/>
                </a:lnTo>
                <a:lnTo>
                  <a:pt x="0" y="0"/>
                </a:lnTo>
                <a:close/>
              </a:path>
            </a:pathLst>
          </a:custGeom>
          <a:blipFill>
            <a:blip r:embed="rId3"/>
            <a:stretch>
              <a:fillRect/>
            </a:stretch>
          </a:blipFill>
        </p:spPr>
        <p:txBody>
          <a:bodyPr/>
          <a:lstStyle/>
          <a:p>
            <a:endParaRPr lang="en-US"/>
          </a:p>
        </p:txBody>
      </p:sp>
      <p:sp>
        <p:nvSpPr>
          <p:cNvPr id="4" name="Freeform 4"/>
          <p:cNvSpPr/>
          <p:nvPr/>
        </p:nvSpPr>
        <p:spPr>
          <a:xfrm>
            <a:off x="16115437" y="3996422"/>
            <a:ext cx="7679102" cy="8229600"/>
          </a:xfrm>
          <a:custGeom>
            <a:avLst/>
            <a:gdLst/>
            <a:ahLst/>
            <a:cxnLst/>
            <a:rect l="l" t="t" r="r" b="b"/>
            <a:pathLst>
              <a:path w="7679102" h="8229600">
                <a:moveTo>
                  <a:pt x="0" y="0"/>
                </a:moveTo>
                <a:lnTo>
                  <a:pt x="7679102" y="0"/>
                </a:lnTo>
                <a:lnTo>
                  <a:pt x="7679102" y="8229600"/>
                </a:lnTo>
                <a:lnTo>
                  <a:pt x="0" y="82296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757290"/>
            <a:ext cx="1700368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Data Preparation: Feature selection</a:t>
            </a:r>
          </a:p>
        </p:txBody>
      </p:sp>
      <p:grpSp>
        <p:nvGrpSpPr>
          <p:cNvPr id="6" name="Group 6"/>
          <p:cNvGrpSpPr/>
          <p:nvPr/>
        </p:nvGrpSpPr>
        <p:grpSpPr>
          <a:xfrm>
            <a:off x="1028700" y="3204334"/>
            <a:ext cx="8010208" cy="1024635"/>
            <a:chOff x="0" y="0"/>
            <a:chExt cx="2109684" cy="269863"/>
          </a:xfrm>
        </p:grpSpPr>
        <p:sp>
          <p:nvSpPr>
            <p:cNvPr id="7" name="Freeform 7"/>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8" name="TextBox 8"/>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4681217"/>
            <a:ext cx="8010208" cy="2636192"/>
            <a:chOff x="0" y="0"/>
            <a:chExt cx="2109684" cy="694306"/>
          </a:xfrm>
        </p:grpSpPr>
        <p:sp>
          <p:nvSpPr>
            <p:cNvPr id="10" name="Freeform 10"/>
            <p:cNvSpPr/>
            <p:nvPr/>
          </p:nvSpPr>
          <p:spPr>
            <a:xfrm>
              <a:off x="0" y="0"/>
              <a:ext cx="2109685" cy="694306"/>
            </a:xfrm>
            <a:custGeom>
              <a:avLst/>
              <a:gdLst/>
              <a:ahLst/>
              <a:cxnLst/>
              <a:rect l="l" t="t" r="r" b="b"/>
              <a:pathLst>
                <a:path w="2109685" h="694306">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11" name="TextBox 11"/>
            <p:cNvSpPr txBox="1"/>
            <p:nvPr/>
          </p:nvSpPr>
          <p:spPr>
            <a:xfrm>
              <a:off x="0" y="-38100"/>
              <a:ext cx="2109684" cy="732406"/>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04564" y="3380737"/>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FEATURE SELECTION</a:t>
            </a:r>
          </a:p>
        </p:txBody>
      </p:sp>
      <p:sp>
        <p:nvSpPr>
          <p:cNvPr id="13" name="TextBox 13"/>
          <p:cNvSpPr txBox="1"/>
          <p:nvPr/>
        </p:nvSpPr>
        <p:spPr>
          <a:xfrm>
            <a:off x="1309301" y="4855159"/>
            <a:ext cx="7058480" cy="1944370"/>
          </a:xfrm>
          <a:prstGeom prst="rect">
            <a:avLst/>
          </a:prstGeom>
        </p:spPr>
        <p:txBody>
          <a:bodyPr lIns="0" tIns="0" rIns="0" bIns="0" rtlCol="0" anchor="t">
            <a:spAutoFit/>
          </a:bodyPr>
          <a:lstStyle/>
          <a:p>
            <a:pPr algn="l">
              <a:lnSpc>
                <a:spcPts val="3079"/>
              </a:lnSpc>
            </a:pPr>
            <a:endParaRPr/>
          </a:p>
          <a:p>
            <a:pPr algn="l">
              <a:lnSpc>
                <a:spcPts val="3079"/>
              </a:lnSpc>
              <a:spcBef>
                <a:spcPct val="0"/>
              </a:spcBef>
            </a:pPr>
            <a:r>
              <a:rPr lang="en-US" sz="2199">
                <a:solidFill>
                  <a:srgbClr val="000000"/>
                </a:solidFill>
                <a:latin typeface="Lato"/>
                <a:ea typeface="Lato"/>
                <a:cs typeface="Lato"/>
                <a:sym typeface="Lato"/>
              </a:rPr>
              <a:t>The 'Class' column, which indicates whether a transaction is fraudulent, is removed from the training data. This leaves only the input features (X_train), which are used to train the Generator and Discriminator.</a:t>
            </a:r>
          </a:p>
        </p:txBody>
      </p:sp>
      <p:grpSp>
        <p:nvGrpSpPr>
          <p:cNvPr id="14" name="Group 14"/>
          <p:cNvGrpSpPr/>
          <p:nvPr/>
        </p:nvGrpSpPr>
        <p:grpSpPr>
          <a:xfrm>
            <a:off x="9530544" y="3204334"/>
            <a:ext cx="8010208" cy="1024635"/>
            <a:chOff x="0" y="0"/>
            <a:chExt cx="2109684" cy="269863"/>
          </a:xfrm>
        </p:grpSpPr>
        <p:sp>
          <p:nvSpPr>
            <p:cNvPr id="15" name="Freeform 15"/>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16" name="TextBox 16"/>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530544" y="4664211"/>
            <a:ext cx="8010208" cy="2636192"/>
            <a:chOff x="0" y="0"/>
            <a:chExt cx="2109684" cy="694306"/>
          </a:xfrm>
        </p:grpSpPr>
        <p:sp>
          <p:nvSpPr>
            <p:cNvPr id="18" name="Freeform 18"/>
            <p:cNvSpPr/>
            <p:nvPr/>
          </p:nvSpPr>
          <p:spPr>
            <a:xfrm>
              <a:off x="0" y="0"/>
              <a:ext cx="2109685" cy="694306"/>
            </a:xfrm>
            <a:custGeom>
              <a:avLst/>
              <a:gdLst/>
              <a:ahLst/>
              <a:cxnLst/>
              <a:rect l="l" t="t" r="r" b="b"/>
              <a:pathLst>
                <a:path w="2109685" h="694306">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19" name="TextBox 19"/>
            <p:cNvSpPr txBox="1"/>
            <p:nvPr/>
          </p:nvSpPr>
          <p:spPr>
            <a:xfrm>
              <a:off x="0" y="-38100"/>
              <a:ext cx="2109684" cy="732406"/>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006408" y="3380737"/>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BATCH SIZE DETERMINATION</a:t>
            </a:r>
          </a:p>
        </p:txBody>
      </p:sp>
      <p:sp>
        <p:nvSpPr>
          <p:cNvPr id="21" name="TextBox 21"/>
          <p:cNvSpPr txBox="1"/>
          <p:nvPr/>
        </p:nvSpPr>
        <p:spPr>
          <a:xfrm>
            <a:off x="10006408" y="4986310"/>
            <a:ext cx="7058480" cy="1944370"/>
          </a:xfrm>
          <a:prstGeom prst="rect">
            <a:avLst/>
          </a:prstGeom>
        </p:spPr>
        <p:txBody>
          <a:bodyPr lIns="0" tIns="0" rIns="0" bIns="0" rtlCol="0" anchor="t">
            <a:spAutoFit/>
          </a:bodyPr>
          <a:lstStyle/>
          <a:p>
            <a:pPr algn="l">
              <a:lnSpc>
                <a:spcPts val="3079"/>
              </a:lnSpc>
            </a:pPr>
            <a:r>
              <a:rPr lang="en-US" sz="2199">
                <a:solidFill>
                  <a:srgbClr val="000000"/>
                </a:solidFill>
                <a:latin typeface="Lato"/>
                <a:ea typeface="Lato"/>
                <a:cs typeface="Lato"/>
                <a:sym typeface="Lato"/>
              </a:rPr>
              <a:t>The batch size is split in half, with half of the batch used to train the Discriminator on real data and the other half on fake data. This approach helps ensure balanced training for both networks.</a:t>
            </a:r>
          </a:p>
          <a:p>
            <a:pPr algn="l">
              <a:lnSpc>
                <a:spcPts val="3079"/>
              </a:lnSpc>
              <a:spcBef>
                <a:spcPct val="0"/>
              </a:spcBef>
            </a:pPr>
            <a:endParaRPr lang="en-US" sz="2199">
              <a:solidFill>
                <a:srgbClr val="000000"/>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627463" y="3613861"/>
            <a:ext cx="6351450" cy="681625"/>
            <a:chOff x="0" y="0"/>
            <a:chExt cx="1672810" cy="179523"/>
          </a:xfrm>
        </p:grpSpPr>
        <p:sp>
          <p:nvSpPr>
            <p:cNvPr id="3" name="Freeform 3"/>
            <p:cNvSpPr/>
            <p:nvPr/>
          </p:nvSpPr>
          <p:spPr>
            <a:xfrm>
              <a:off x="0" y="0"/>
              <a:ext cx="1672810" cy="179523"/>
            </a:xfrm>
            <a:custGeom>
              <a:avLst/>
              <a:gdLst/>
              <a:ahLst/>
              <a:cxnLst/>
              <a:rect l="l" t="t" r="r" b="b"/>
              <a:pathLst>
                <a:path w="1672810" h="179523">
                  <a:moveTo>
                    <a:pt x="78011" y="0"/>
                  </a:moveTo>
                  <a:lnTo>
                    <a:pt x="1594799" y="0"/>
                  </a:lnTo>
                  <a:cubicBezTo>
                    <a:pt x="1637883" y="0"/>
                    <a:pt x="1672810" y="34927"/>
                    <a:pt x="1672810" y="78011"/>
                  </a:cubicBezTo>
                  <a:lnTo>
                    <a:pt x="1672810" y="101512"/>
                  </a:lnTo>
                  <a:cubicBezTo>
                    <a:pt x="1672810" y="122201"/>
                    <a:pt x="1664591" y="142044"/>
                    <a:pt x="1649961" y="156674"/>
                  </a:cubicBezTo>
                  <a:cubicBezTo>
                    <a:pt x="1635331" y="171304"/>
                    <a:pt x="1615489" y="179523"/>
                    <a:pt x="1594799" y="179523"/>
                  </a:cubicBezTo>
                  <a:lnTo>
                    <a:pt x="78011" y="179523"/>
                  </a:lnTo>
                  <a:cubicBezTo>
                    <a:pt x="57321" y="179523"/>
                    <a:pt x="37479" y="171304"/>
                    <a:pt x="22849" y="156674"/>
                  </a:cubicBezTo>
                  <a:cubicBezTo>
                    <a:pt x="8219" y="142044"/>
                    <a:pt x="0" y="122201"/>
                    <a:pt x="0" y="101512"/>
                  </a:cubicBezTo>
                  <a:lnTo>
                    <a:pt x="0" y="78011"/>
                  </a:lnTo>
                  <a:cubicBezTo>
                    <a:pt x="0" y="57321"/>
                    <a:pt x="8219" y="37479"/>
                    <a:pt x="22849" y="22849"/>
                  </a:cubicBezTo>
                  <a:cubicBezTo>
                    <a:pt x="37479" y="8219"/>
                    <a:pt x="57321" y="0"/>
                    <a:pt x="78011"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1672810"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10711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324591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560804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Real Data Selection</a:t>
            </a:r>
          </a:p>
        </p:txBody>
      </p:sp>
      <p:sp>
        <p:nvSpPr>
          <p:cNvPr id="11" name="TextBox 11"/>
          <p:cNvSpPr txBox="1"/>
          <p:nvPr/>
        </p:nvSpPr>
        <p:spPr>
          <a:xfrm>
            <a:off x="9798106" y="1631944"/>
            <a:ext cx="7461194" cy="110871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Randomly select half of the batch size from X_train to represent real data.</a:t>
            </a:r>
          </a:p>
          <a:p>
            <a:pPr algn="l">
              <a:lnSpc>
                <a:spcPts val="2940"/>
              </a:lnSpc>
              <a:spcBef>
                <a:spcPct val="0"/>
              </a:spcBef>
            </a:pPr>
            <a:endParaRPr lang="en-US" sz="2100">
              <a:solidFill>
                <a:srgbClr val="E5E1DA"/>
              </a:solidFill>
              <a:latin typeface="Lato"/>
              <a:ea typeface="Lato"/>
              <a:cs typeface="Lato"/>
              <a:sym typeface="Lato"/>
            </a:endParaRPr>
          </a:p>
        </p:txBody>
      </p:sp>
      <p:sp>
        <p:nvSpPr>
          <p:cNvPr id="12" name="TextBox 12"/>
          <p:cNvSpPr txBox="1"/>
          <p:nvPr/>
        </p:nvSpPr>
        <p:spPr>
          <a:xfrm>
            <a:off x="1028700" y="6059170"/>
            <a:ext cx="6671675"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TRAINING THE DISCRIMINATOR</a:t>
            </a:r>
          </a:p>
        </p:txBody>
      </p:sp>
      <p:sp>
        <p:nvSpPr>
          <p:cNvPr id="13" name="TextBox 13"/>
          <p:cNvSpPr txBox="1"/>
          <p:nvPr/>
        </p:nvSpPr>
        <p:spPr>
          <a:xfrm>
            <a:off x="9798106" y="314002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Generating Fake Data</a:t>
            </a:r>
          </a:p>
        </p:txBody>
      </p:sp>
      <p:sp>
        <p:nvSpPr>
          <p:cNvPr id="14" name="TextBox 14"/>
          <p:cNvSpPr txBox="1"/>
          <p:nvPr/>
        </p:nvSpPr>
        <p:spPr>
          <a:xfrm>
            <a:off x="9798106" y="3905202"/>
            <a:ext cx="7461194" cy="1480185"/>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Create noise vectors from a normal distribution and feed them into the Generator to produce synthetic data. This data is labeled as fake.</a:t>
            </a:r>
          </a:p>
          <a:p>
            <a:pPr algn="l">
              <a:lnSpc>
                <a:spcPts val="2940"/>
              </a:lnSpc>
              <a:spcBef>
                <a:spcPct val="0"/>
              </a:spcBef>
            </a:pPr>
            <a:endParaRPr lang="en-US" sz="2100">
              <a:solidFill>
                <a:srgbClr val="E5E1DA"/>
              </a:solidFill>
              <a:latin typeface="Lato"/>
              <a:ea typeface="Lato"/>
              <a:cs typeface="Lato"/>
              <a:sym typeface="Lato"/>
            </a:endParaRPr>
          </a:p>
        </p:txBody>
      </p:sp>
      <p:sp>
        <p:nvSpPr>
          <p:cNvPr id="15" name="TextBox 15"/>
          <p:cNvSpPr txBox="1"/>
          <p:nvPr/>
        </p:nvSpPr>
        <p:spPr>
          <a:xfrm>
            <a:off x="9798106" y="578121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labeling</a:t>
            </a:r>
          </a:p>
        </p:txBody>
      </p:sp>
      <p:sp>
        <p:nvSpPr>
          <p:cNvPr id="16" name="TextBox 16"/>
          <p:cNvSpPr txBox="1"/>
          <p:nvPr/>
        </p:nvSpPr>
        <p:spPr>
          <a:xfrm>
            <a:off x="9798106" y="6546392"/>
            <a:ext cx="7461194" cy="36576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Assign labels 1 for real data and 0 for fake data</a:t>
            </a:r>
          </a:p>
        </p:txBody>
      </p:sp>
      <p:sp>
        <p:nvSpPr>
          <p:cNvPr id="17" name="TextBox 17"/>
          <p:cNvSpPr txBox="1"/>
          <p:nvPr/>
        </p:nvSpPr>
        <p:spPr>
          <a:xfrm>
            <a:off x="2161449" y="8449945"/>
            <a:ext cx="13860954" cy="941473"/>
          </a:xfrm>
          <a:prstGeom prst="rect">
            <a:avLst/>
          </a:prstGeom>
        </p:spPr>
        <p:txBody>
          <a:bodyPr lIns="0" tIns="0" rIns="0" bIns="0" rtlCol="0" anchor="t">
            <a:spAutoFit/>
          </a:bodyPr>
          <a:lstStyle/>
          <a:p>
            <a:pPr algn="ctr">
              <a:lnSpc>
                <a:spcPts val="3757"/>
              </a:lnSpc>
              <a:spcBef>
                <a:spcPct val="0"/>
              </a:spcBef>
            </a:pPr>
            <a:r>
              <a:rPr lang="en-US" sz="2684" b="1">
                <a:solidFill>
                  <a:srgbClr val="FFFFFF"/>
                </a:solidFill>
                <a:latin typeface="Lato Bold"/>
                <a:ea typeface="Lato Bold"/>
                <a:cs typeface="Lato Bold"/>
                <a:sym typeface="Lato Bold"/>
              </a:rPr>
              <a:t>The Discriminator is trained on both real and fake data, optimizing its ability to distinguish between the two.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082411" y="4257636"/>
            <a:ext cx="7392442" cy="730735"/>
            <a:chOff x="0" y="0"/>
            <a:chExt cx="1946981" cy="192457"/>
          </a:xfrm>
        </p:grpSpPr>
        <p:sp>
          <p:nvSpPr>
            <p:cNvPr id="3" name="Freeform 3"/>
            <p:cNvSpPr/>
            <p:nvPr/>
          </p:nvSpPr>
          <p:spPr>
            <a:xfrm>
              <a:off x="0" y="0"/>
              <a:ext cx="1946981" cy="192457"/>
            </a:xfrm>
            <a:custGeom>
              <a:avLst/>
              <a:gdLst/>
              <a:ahLst/>
              <a:cxnLst/>
              <a:rect l="l" t="t" r="r" b="b"/>
              <a:pathLst>
                <a:path w="1946981" h="192457">
                  <a:moveTo>
                    <a:pt x="67026" y="0"/>
                  </a:moveTo>
                  <a:lnTo>
                    <a:pt x="1879955" y="0"/>
                  </a:lnTo>
                  <a:cubicBezTo>
                    <a:pt x="1916972" y="0"/>
                    <a:pt x="1946981" y="30008"/>
                    <a:pt x="1946981" y="67026"/>
                  </a:cubicBezTo>
                  <a:lnTo>
                    <a:pt x="1946981" y="125431"/>
                  </a:lnTo>
                  <a:cubicBezTo>
                    <a:pt x="1946981" y="162449"/>
                    <a:pt x="1916972" y="192457"/>
                    <a:pt x="1879955" y="192457"/>
                  </a:cubicBezTo>
                  <a:lnTo>
                    <a:pt x="67026" y="192457"/>
                  </a:lnTo>
                  <a:cubicBezTo>
                    <a:pt x="30008" y="192457"/>
                    <a:pt x="0" y="162449"/>
                    <a:pt x="0" y="125431"/>
                  </a:cubicBezTo>
                  <a:lnTo>
                    <a:pt x="0" y="67026"/>
                  </a:lnTo>
                  <a:cubicBezTo>
                    <a:pt x="0" y="30008"/>
                    <a:pt x="30008" y="0"/>
                    <a:pt x="67026"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1946981" cy="23055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10711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334149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598269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1013955"/>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Noise Generation</a:t>
            </a:r>
          </a:p>
        </p:txBody>
      </p:sp>
      <p:sp>
        <p:nvSpPr>
          <p:cNvPr id="11" name="TextBox 11"/>
          <p:cNvSpPr txBox="1"/>
          <p:nvPr/>
        </p:nvSpPr>
        <p:spPr>
          <a:xfrm>
            <a:off x="9798106" y="1786301"/>
            <a:ext cx="7461194" cy="110871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Create noise vectors from a normal distribution, representing the input to the Generator.</a:t>
            </a:r>
          </a:p>
          <a:p>
            <a:pPr algn="l">
              <a:lnSpc>
                <a:spcPts val="2940"/>
              </a:lnSpc>
              <a:spcBef>
                <a:spcPct val="0"/>
              </a:spcBef>
            </a:pPr>
            <a:endParaRPr lang="en-US" sz="2100">
              <a:solidFill>
                <a:srgbClr val="E5E1DA"/>
              </a:solidFill>
              <a:latin typeface="Lato"/>
              <a:ea typeface="Lato"/>
              <a:cs typeface="Lato"/>
              <a:sym typeface="Lato"/>
            </a:endParaRPr>
          </a:p>
        </p:txBody>
      </p:sp>
      <p:sp>
        <p:nvSpPr>
          <p:cNvPr id="12" name="TextBox 12"/>
          <p:cNvSpPr txBox="1"/>
          <p:nvPr/>
        </p:nvSpPr>
        <p:spPr>
          <a:xfrm>
            <a:off x="1028700" y="6059170"/>
            <a:ext cx="6671675"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TRAINING THE GENERATOR</a:t>
            </a:r>
          </a:p>
        </p:txBody>
      </p:sp>
      <p:sp>
        <p:nvSpPr>
          <p:cNvPr id="13" name="TextBox 13"/>
          <p:cNvSpPr txBox="1"/>
          <p:nvPr/>
        </p:nvSpPr>
        <p:spPr>
          <a:xfrm>
            <a:off x="9798106" y="3370354"/>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Generator Training</a:t>
            </a:r>
          </a:p>
        </p:txBody>
      </p:sp>
      <p:sp>
        <p:nvSpPr>
          <p:cNvPr id="14" name="TextBox 14"/>
          <p:cNvSpPr txBox="1"/>
          <p:nvPr/>
        </p:nvSpPr>
        <p:spPr>
          <a:xfrm>
            <a:off x="9798106" y="4126929"/>
            <a:ext cx="7461194" cy="110871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The Generator is trained to produce data that fools the Discriminator into classifying it as real.</a:t>
            </a:r>
          </a:p>
          <a:p>
            <a:pPr algn="l">
              <a:lnSpc>
                <a:spcPts val="2940"/>
              </a:lnSpc>
              <a:spcBef>
                <a:spcPct val="0"/>
              </a:spcBef>
            </a:pPr>
            <a:endParaRPr lang="en-US" sz="2100">
              <a:solidFill>
                <a:srgbClr val="E5E1DA"/>
              </a:solidFill>
              <a:latin typeface="Lato"/>
              <a:ea typeface="Lato"/>
              <a:cs typeface="Lato"/>
              <a:sym typeface="Lato"/>
            </a:endParaRPr>
          </a:p>
        </p:txBody>
      </p:sp>
      <p:sp>
        <p:nvSpPr>
          <p:cNvPr id="15" name="TextBox 15"/>
          <p:cNvSpPr txBox="1"/>
          <p:nvPr/>
        </p:nvSpPr>
        <p:spPr>
          <a:xfrm>
            <a:off x="9798106" y="578121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GAN Training</a:t>
            </a:r>
          </a:p>
        </p:txBody>
      </p:sp>
      <p:sp>
        <p:nvSpPr>
          <p:cNvPr id="16" name="TextBox 16"/>
          <p:cNvSpPr txBox="1"/>
          <p:nvPr/>
        </p:nvSpPr>
        <p:spPr>
          <a:xfrm>
            <a:off x="9798106" y="6546392"/>
            <a:ext cx="7461194" cy="1480185"/>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The Generator is trained within the GAN framework, using the Discriminator's feedback to improve its ability to generate realistic synthetic data.</a:t>
            </a:r>
          </a:p>
          <a:p>
            <a:pPr algn="l">
              <a:lnSpc>
                <a:spcPts val="2940"/>
              </a:lnSpc>
              <a:spcBef>
                <a:spcPct val="0"/>
              </a:spcBef>
            </a:pPr>
            <a:endParaRPr lang="en-US" sz="2100">
              <a:solidFill>
                <a:srgbClr val="E5E1DA"/>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n-US"/>
          </a:p>
        </p:txBody>
      </p:sp>
      <p:grpSp>
        <p:nvGrpSpPr>
          <p:cNvPr id="3" name="Group 3"/>
          <p:cNvGrpSpPr/>
          <p:nvPr/>
        </p:nvGrpSpPr>
        <p:grpSpPr>
          <a:xfrm>
            <a:off x="1028700" y="4461803"/>
            <a:ext cx="16230600" cy="650410"/>
            <a:chOff x="0" y="0"/>
            <a:chExt cx="4274726" cy="171301"/>
          </a:xfrm>
        </p:grpSpPr>
        <p:sp>
          <p:nvSpPr>
            <p:cNvPr id="4" name="Freeform 4"/>
            <p:cNvSpPr/>
            <p:nvPr/>
          </p:nvSpPr>
          <p:spPr>
            <a:xfrm>
              <a:off x="0" y="0"/>
              <a:ext cx="4274726" cy="171301"/>
            </a:xfrm>
            <a:custGeom>
              <a:avLst/>
              <a:gdLst/>
              <a:ahLst/>
              <a:cxnLst/>
              <a:rect l="l" t="t" r="r" b="b"/>
              <a:pathLst>
                <a:path w="4274726" h="171301">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5" name="TextBox 5"/>
            <p:cNvSpPr txBox="1"/>
            <p:nvPr/>
          </p:nvSpPr>
          <p:spPr>
            <a:xfrm>
              <a:off x="0" y="-38100"/>
              <a:ext cx="4274726"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681760" y="4581384"/>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7" name="Freeform 7"/>
          <p:cNvSpPr/>
          <p:nvPr/>
        </p:nvSpPr>
        <p:spPr>
          <a:xfrm>
            <a:off x="7831690" y="4580315"/>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n-US"/>
          </a:p>
        </p:txBody>
      </p:sp>
      <p:sp>
        <p:nvSpPr>
          <p:cNvPr id="8" name="Freeform 8"/>
          <p:cNvSpPr/>
          <p:nvPr/>
        </p:nvSpPr>
        <p:spPr>
          <a:xfrm>
            <a:off x="15046368" y="4581384"/>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9" name="Freeform 9"/>
          <p:cNvSpPr/>
          <p:nvPr/>
        </p:nvSpPr>
        <p:spPr>
          <a:xfrm>
            <a:off x="7385361" y="2401896"/>
            <a:ext cx="650410"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2277218" y="5540838"/>
            <a:ext cx="3220434"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Epochs</a:t>
            </a:r>
          </a:p>
        </p:txBody>
      </p:sp>
      <p:sp>
        <p:nvSpPr>
          <p:cNvPr id="11" name="TextBox 11"/>
          <p:cNvSpPr txBox="1"/>
          <p:nvPr/>
        </p:nvSpPr>
        <p:spPr>
          <a:xfrm>
            <a:off x="1463411" y="6156788"/>
            <a:ext cx="3253027" cy="272542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The training process is monitored every 10 epochs to track the performance of the Discriminator and Generator.</a:t>
            </a:r>
          </a:p>
          <a:p>
            <a:pPr algn="l">
              <a:lnSpc>
                <a:spcPts val="3079"/>
              </a:lnSpc>
              <a:spcBef>
                <a:spcPct val="0"/>
              </a:spcBef>
            </a:pPr>
            <a:endParaRPr lang="en-US" sz="2199">
              <a:solidFill>
                <a:srgbClr val="E5E1DA"/>
              </a:solidFill>
              <a:latin typeface="Lato"/>
              <a:ea typeface="Lato"/>
              <a:cs typeface="Lato"/>
              <a:sym typeface="Lato"/>
            </a:endParaRPr>
          </a:p>
        </p:txBody>
      </p:sp>
      <p:sp>
        <p:nvSpPr>
          <p:cNvPr id="12" name="TextBox 12"/>
          <p:cNvSpPr txBox="1"/>
          <p:nvPr/>
        </p:nvSpPr>
        <p:spPr>
          <a:xfrm>
            <a:off x="1028700" y="1290181"/>
            <a:ext cx="5717469"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MONITORING PROGRESS</a:t>
            </a:r>
          </a:p>
        </p:txBody>
      </p:sp>
      <p:sp>
        <p:nvSpPr>
          <p:cNvPr id="13" name="TextBox 13"/>
          <p:cNvSpPr txBox="1"/>
          <p:nvPr/>
        </p:nvSpPr>
        <p:spPr>
          <a:xfrm>
            <a:off x="7533783" y="5353513"/>
            <a:ext cx="3220434"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Losses</a:t>
            </a:r>
          </a:p>
        </p:txBody>
      </p:sp>
      <p:sp>
        <p:nvSpPr>
          <p:cNvPr id="14" name="TextBox 14"/>
          <p:cNvSpPr txBox="1"/>
          <p:nvPr/>
        </p:nvSpPr>
        <p:spPr>
          <a:xfrm>
            <a:off x="6921893" y="6156788"/>
            <a:ext cx="3253027" cy="272542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The Discriminator loss (d_loss) and Generator loss (g_loss) are recorded and analyzed to assess the progress of the training process.</a:t>
            </a:r>
          </a:p>
          <a:p>
            <a:pPr algn="l">
              <a:lnSpc>
                <a:spcPts val="3079"/>
              </a:lnSpc>
              <a:spcBef>
                <a:spcPct val="0"/>
              </a:spcBef>
            </a:pPr>
            <a:endParaRPr lang="en-US" sz="2199">
              <a:solidFill>
                <a:srgbClr val="E5E1DA"/>
              </a:solidFill>
              <a:latin typeface="Lato"/>
              <a:ea typeface="Lato"/>
              <a:cs typeface="Lato"/>
              <a:sym typeface="Lato"/>
            </a:endParaRPr>
          </a:p>
        </p:txBody>
      </p:sp>
      <p:sp>
        <p:nvSpPr>
          <p:cNvPr id="15" name="TextBox 15"/>
          <p:cNvSpPr txBox="1"/>
          <p:nvPr/>
        </p:nvSpPr>
        <p:spPr>
          <a:xfrm>
            <a:off x="13844315" y="5353513"/>
            <a:ext cx="3220434"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Model Evaluation</a:t>
            </a:r>
          </a:p>
        </p:txBody>
      </p:sp>
      <p:sp>
        <p:nvSpPr>
          <p:cNvPr id="16" name="TextBox 16"/>
          <p:cNvSpPr txBox="1"/>
          <p:nvPr/>
        </p:nvSpPr>
        <p:spPr>
          <a:xfrm>
            <a:off x="13623936" y="6032963"/>
            <a:ext cx="3253027" cy="350647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The losses are used to evaluate the model's performance, indicating its ability to distinguish between real and synthetic data and generate realistic data, respectively.</a:t>
            </a:r>
          </a:p>
          <a:p>
            <a:pPr algn="l">
              <a:lnSpc>
                <a:spcPts val="3079"/>
              </a:lnSpc>
              <a:spcBef>
                <a:spcPct val="0"/>
              </a:spcBef>
            </a:pPr>
            <a:endParaRPr lang="en-US" sz="2199">
              <a:solidFill>
                <a:srgbClr val="E5E1DA"/>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US"/>
          </a:p>
        </p:txBody>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US"/>
          </a:p>
        </p:txBody>
      </p:sp>
      <p:sp>
        <p:nvSpPr>
          <p:cNvPr id="4" name="Freeform 4"/>
          <p:cNvSpPr/>
          <p:nvPr/>
        </p:nvSpPr>
        <p:spPr>
          <a:xfrm>
            <a:off x="760535" y="4910099"/>
            <a:ext cx="705511" cy="722674"/>
          </a:xfrm>
          <a:custGeom>
            <a:avLst/>
            <a:gdLst/>
            <a:ahLst/>
            <a:cxnLst/>
            <a:rect l="l" t="t" r="r" b="b"/>
            <a:pathLst>
              <a:path w="705511" h="722674">
                <a:moveTo>
                  <a:pt x="0" y="0"/>
                </a:moveTo>
                <a:lnTo>
                  <a:pt x="705510" y="0"/>
                </a:lnTo>
                <a:lnTo>
                  <a:pt x="705510" y="722674"/>
                </a:lnTo>
                <a:lnTo>
                  <a:pt x="0" y="722674"/>
                </a:lnTo>
                <a:lnTo>
                  <a:pt x="0" y="0"/>
                </a:lnTo>
                <a:close/>
              </a:path>
            </a:pathLst>
          </a:custGeom>
          <a:blipFill>
            <a:blip r:embed="rId3"/>
            <a:stretch>
              <a:fillRect/>
            </a:stretch>
          </a:blipFill>
        </p:spPr>
        <p:txBody>
          <a:bodyPr/>
          <a:lstStyle/>
          <a:p>
            <a:endParaRPr lang="en-US"/>
          </a:p>
        </p:txBody>
      </p:sp>
      <p:sp>
        <p:nvSpPr>
          <p:cNvPr id="5" name="Freeform 5"/>
          <p:cNvSpPr/>
          <p:nvPr/>
        </p:nvSpPr>
        <p:spPr>
          <a:xfrm>
            <a:off x="760535"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7" name="Freeform 7"/>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60535" y="6414231"/>
            <a:ext cx="4733925" cy="42227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Noise Generation</a:t>
            </a:r>
          </a:p>
        </p:txBody>
      </p:sp>
      <p:sp>
        <p:nvSpPr>
          <p:cNvPr id="9" name="TextBox 9"/>
          <p:cNvSpPr txBox="1"/>
          <p:nvPr/>
        </p:nvSpPr>
        <p:spPr>
          <a:xfrm>
            <a:off x="760535" y="7208393"/>
            <a:ext cx="4733925" cy="1480185"/>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Create noise vectors from a normal distribution to serve as input for the trained Generator.</a:t>
            </a:r>
          </a:p>
          <a:p>
            <a:pPr algn="l">
              <a:lnSpc>
                <a:spcPts val="2940"/>
              </a:lnSpc>
              <a:spcBef>
                <a:spcPct val="0"/>
              </a:spcBef>
            </a:pPr>
            <a:endParaRPr lang="en-US" sz="2100">
              <a:solidFill>
                <a:srgbClr val="E5E1DA"/>
              </a:solidFill>
              <a:latin typeface="Lato"/>
              <a:ea typeface="Lato"/>
              <a:cs typeface="Lato"/>
              <a:sym typeface="Lato"/>
            </a:endParaRPr>
          </a:p>
        </p:txBody>
      </p:sp>
      <p:sp>
        <p:nvSpPr>
          <p:cNvPr id="10" name="TextBox 10"/>
          <p:cNvSpPr txBox="1"/>
          <p:nvPr/>
        </p:nvSpPr>
        <p:spPr>
          <a:xfrm>
            <a:off x="2238056" y="1019175"/>
            <a:ext cx="7096492" cy="26003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GENERATING SYNTHETIC FRAUD DATA</a:t>
            </a:r>
          </a:p>
        </p:txBody>
      </p:sp>
      <p:sp>
        <p:nvSpPr>
          <p:cNvPr id="11" name="TextBox 11"/>
          <p:cNvSpPr txBox="1"/>
          <p:nvPr/>
        </p:nvSpPr>
        <p:spPr>
          <a:xfrm>
            <a:off x="6777204" y="6414231"/>
            <a:ext cx="4733925" cy="42227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Synthetic Data Generation</a:t>
            </a:r>
          </a:p>
        </p:txBody>
      </p:sp>
      <p:sp>
        <p:nvSpPr>
          <p:cNvPr id="12" name="TextBox 12"/>
          <p:cNvSpPr txBox="1"/>
          <p:nvPr/>
        </p:nvSpPr>
        <p:spPr>
          <a:xfrm>
            <a:off x="6777204" y="7208393"/>
            <a:ext cx="4733925" cy="110871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Use the Generator to produce synthetic fraud data based on the noise input.</a:t>
            </a:r>
          </a:p>
          <a:p>
            <a:pPr algn="l">
              <a:lnSpc>
                <a:spcPts val="2940"/>
              </a:lnSpc>
              <a:spcBef>
                <a:spcPct val="0"/>
              </a:spcBef>
            </a:pPr>
            <a:endParaRPr lang="en-US" sz="2100">
              <a:solidFill>
                <a:srgbClr val="E5E1DA"/>
              </a:solidFill>
              <a:latin typeface="Lato"/>
              <a:ea typeface="Lato"/>
              <a:cs typeface="Lato"/>
              <a:sym typeface="Lato"/>
            </a:endParaRPr>
          </a:p>
        </p:txBody>
      </p:sp>
      <p:sp>
        <p:nvSpPr>
          <p:cNvPr id="13" name="TextBox 13"/>
          <p:cNvSpPr txBox="1"/>
          <p:nvPr/>
        </p:nvSpPr>
        <p:spPr>
          <a:xfrm>
            <a:off x="12793873" y="6414231"/>
            <a:ext cx="4733593" cy="42227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Data Structuring</a:t>
            </a:r>
          </a:p>
        </p:txBody>
      </p:sp>
      <p:sp>
        <p:nvSpPr>
          <p:cNvPr id="14" name="TextBox 14"/>
          <p:cNvSpPr txBox="1"/>
          <p:nvPr/>
        </p:nvSpPr>
        <p:spPr>
          <a:xfrm>
            <a:off x="12793873" y="7208393"/>
            <a:ext cx="4733593" cy="1480185"/>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Convert the generated synthetic fraud data into a Pandas DataFrame, ensuring proper formatting and feature names.</a:t>
            </a:r>
          </a:p>
          <a:p>
            <a:pPr algn="l">
              <a:lnSpc>
                <a:spcPts val="2940"/>
              </a:lnSpc>
              <a:spcBef>
                <a:spcPct val="0"/>
              </a:spcBef>
            </a:pPr>
            <a:endParaRPr lang="en-US" sz="2100">
              <a:solidFill>
                <a:srgbClr val="E5E1DA"/>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5306528"/>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359596" y="6915460"/>
            <a:ext cx="7679312" cy="1350284"/>
            <a:chOff x="0" y="0"/>
            <a:chExt cx="2022535" cy="355630"/>
          </a:xfrm>
        </p:grpSpPr>
        <p:sp>
          <p:nvSpPr>
            <p:cNvPr id="8" name="Freeform 8"/>
            <p:cNvSpPr/>
            <p:nvPr/>
          </p:nvSpPr>
          <p:spPr>
            <a:xfrm>
              <a:off x="0" y="0"/>
              <a:ext cx="2022535" cy="355630"/>
            </a:xfrm>
            <a:custGeom>
              <a:avLst/>
              <a:gdLst/>
              <a:ahLst/>
              <a:cxnLst/>
              <a:rect l="l" t="t" r="r" b="b"/>
              <a:pathLst>
                <a:path w="2022535" h="355630">
                  <a:moveTo>
                    <a:pt x="20163" y="0"/>
                  </a:moveTo>
                  <a:lnTo>
                    <a:pt x="2002372" y="0"/>
                  </a:lnTo>
                  <a:cubicBezTo>
                    <a:pt x="2013508" y="0"/>
                    <a:pt x="2022535" y="9027"/>
                    <a:pt x="2022535" y="20163"/>
                  </a:cubicBezTo>
                  <a:lnTo>
                    <a:pt x="2022535" y="335467"/>
                  </a:lnTo>
                  <a:cubicBezTo>
                    <a:pt x="2022535" y="346603"/>
                    <a:pt x="2013508" y="355630"/>
                    <a:pt x="2002372" y="355630"/>
                  </a:cubicBezTo>
                  <a:lnTo>
                    <a:pt x="20163" y="355630"/>
                  </a:lnTo>
                  <a:cubicBezTo>
                    <a:pt x="9027" y="355630"/>
                    <a:pt x="0" y="346603"/>
                    <a:pt x="0" y="335467"/>
                  </a:cubicBezTo>
                  <a:lnTo>
                    <a:pt x="0" y="20163"/>
                  </a:lnTo>
                  <a:cubicBezTo>
                    <a:pt x="0" y="9027"/>
                    <a:pt x="9027" y="0"/>
                    <a:pt x="20163"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022535" cy="39373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172519" y="560675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1" name="Group 11"/>
          <p:cNvGrpSpPr/>
          <p:nvPr/>
        </p:nvGrpSpPr>
        <p:grpSpPr>
          <a:xfrm>
            <a:off x="9821843" y="5350791"/>
            <a:ext cx="8010208" cy="1024635"/>
            <a:chOff x="0" y="0"/>
            <a:chExt cx="2109684" cy="269863"/>
          </a:xfrm>
        </p:grpSpPr>
        <p:sp>
          <p:nvSpPr>
            <p:cNvPr id="12" name="Freeform 12"/>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13" name="TextBox 13"/>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08218" y="6569211"/>
            <a:ext cx="7723833" cy="2134584"/>
            <a:chOff x="0" y="0"/>
            <a:chExt cx="2034261" cy="562195"/>
          </a:xfrm>
        </p:grpSpPr>
        <p:sp>
          <p:nvSpPr>
            <p:cNvPr id="15" name="Freeform 15"/>
            <p:cNvSpPr/>
            <p:nvPr/>
          </p:nvSpPr>
          <p:spPr>
            <a:xfrm>
              <a:off x="0" y="0"/>
              <a:ext cx="2034261" cy="562195"/>
            </a:xfrm>
            <a:custGeom>
              <a:avLst/>
              <a:gdLst/>
              <a:ahLst/>
              <a:cxnLst/>
              <a:rect l="l" t="t" r="r" b="b"/>
              <a:pathLst>
                <a:path w="2034261" h="562195">
                  <a:moveTo>
                    <a:pt x="20047" y="0"/>
                  </a:moveTo>
                  <a:lnTo>
                    <a:pt x="2014214" y="0"/>
                  </a:lnTo>
                  <a:cubicBezTo>
                    <a:pt x="2019530" y="0"/>
                    <a:pt x="2024630" y="2112"/>
                    <a:pt x="2028389" y="5872"/>
                  </a:cubicBezTo>
                  <a:cubicBezTo>
                    <a:pt x="2032148" y="9631"/>
                    <a:pt x="2034261" y="14730"/>
                    <a:pt x="2034261" y="20047"/>
                  </a:cubicBezTo>
                  <a:lnTo>
                    <a:pt x="2034261" y="542148"/>
                  </a:lnTo>
                  <a:cubicBezTo>
                    <a:pt x="2034261" y="547465"/>
                    <a:pt x="2032148" y="552564"/>
                    <a:pt x="2028389" y="556323"/>
                  </a:cubicBezTo>
                  <a:cubicBezTo>
                    <a:pt x="2024630" y="560083"/>
                    <a:pt x="2019530" y="562195"/>
                    <a:pt x="2014214" y="562195"/>
                  </a:cubicBezTo>
                  <a:lnTo>
                    <a:pt x="20047" y="562195"/>
                  </a:lnTo>
                  <a:cubicBezTo>
                    <a:pt x="14730" y="562195"/>
                    <a:pt x="9631" y="560083"/>
                    <a:pt x="5872" y="556323"/>
                  </a:cubicBezTo>
                  <a:cubicBezTo>
                    <a:pt x="2112" y="552564"/>
                    <a:pt x="0" y="547465"/>
                    <a:pt x="0" y="542148"/>
                  </a:cubicBezTo>
                  <a:lnTo>
                    <a:pt x="0" y="20047"/>
                  </a:lnTo>
                  <a:cubicBezTo>
                    <a:pt x="0" y="14730"/>
                    <a:pt x="2112" y="9631"/>
                    <a:pt x="5872" y="5872"/>
                  </a:cubicBezTo>
                  <a:cubicBezTo>
                    <a:pt x="9631" y="2112"/>
                    <a:pt x="14730" y="0"/>
                    <a:pt x="20047" y="0"/>
                  </a:cubicBezTo>
                  <a:close/>
                </a:path>
              </a:pathLst>
            </a:custGeom>
            <a:solidFill>
              <a:srgbClr val="FBF9F1"/>
            </a:solidFill>
            <a:ln w="38100" cap="sq">
              <a:solidFill>
                <a:srgbClr val="FBF9F1"/>
              </a:solidFill>
              <a:prstDash val="solid"/>
              <a:miter/>
            </a:ln>
          </p:spPr>
          <p:txBody>
            <a:bodyPr/>
            <a:lstStyle/>
            <a:p>
              <a:endParaRPr lang="en-US"/>
            </a:p>
          </p:txBody>
        </p:sp>
        <p:sp>
          <p:nvSpPr>
            <p:cNvPr id="16" name="TextBox 16"/>
            <p:cNvSpPr txBox="1"/>
            <p:nvPr/>
          </p:nvSpPr>
          <p:spPr>
            <a:xfrm>
              <a:off x="0" y="-38100"/>
              <a:ext cx="2034261" cy="60029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898987" y="558851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6802382" y="88942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1504564" y="5521031"/>
            <a:ext cx="6667955" cy="1005205"/>
          </a:xfrm>
          <a:prstGeom prst="rect">
            <a:avLst/>
          </a:prstGeom>
        </p:spPr>
        <p:txBody>
          <a:bodyPr lIns="0" tIns="0" rIns="0" bIns="0" rtlCol="0" anchor="t">
            <a:spAutoFit/>
          </a:bodyPr>
          <a:lstStyle/>
          <a:p>
            <a:pPr algn="l">
              <a:lnSpc>
                <a:spcPts val="3919"/>
              </a:lnSpc>
            </a:pPr>
            <a:r>
              <a:rPr lang="en-US" sz="2799" b="1">
                <a:solidFill>
                  <a:srgbClr val="FBF9F1"/>
                </a:solidFill>
                <a:latin typeface="Poppins Bold"/>
                <a:ea typeface="Poppins Bold"/>
                <a:cs typeface="Poppins Bold"/>
                <a:sym typeface="Poppins Bold"/>
              </a:rPr>
              <a:t>MERGING DATA</a:t>
            </a:r>
          </a:p>
          <a:p>
            <a:pPr algn="l">
              <a:lnSpc>
                <a:spcPts val="3919"/>
              </a:lnSpc>
              <a:spcBef>
                <a:spcPct val="0"/>
              </a:spcBef>
            </a:pPr>
            <a:endParaRPr lang="en-US" sz="2799" b="1">
              <a:solidFill>
                <a:srgbClr val="FBF9F1"/>
              </a:solidFill>
              <a:latin typeface="Poppins Bold"/>
              <a:ea typeface="Poppins Bold"/>
              <a:cs typeface="Poppins Bold"/>
              <a:sym typeface="Poppins Bold"/>
            </a:endParaRPr>
          </a:p>
        </p:txBody>
      </p:sp>
      <p:sp>
        <p:nvSpPr>
          <p:cNvPr id="20" name="TextBox 20"/>
          <p:cNvSpPr txBox="1"/>
          <p:nvPr/>
        </p:nvSpPr>
        <p:spPr>
          <a:xfrm>
            <a:off x="1717355" y="7180392"/>
            <a:ext cx="7058480" cy="772795"/>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a:solidFill>
                  <a:srgbClr val="000000"/>
                </a:solidFill>
                <a:latin typeface="Lato"/>
                <a:ea typeface="Lato"/>
                <a:cs typeface="Lato"/>
                <a:sym typeface="Lato"/>
              </a:rPr>
              <a:t>The synthetic fraud data is combined with existing non-fraud data.</a:t>
            </a:r>
          </a:p>
        </p:txBody>
      </p:sp>
      <p:sp>
        <p:nvSpPr>
          <p:cNvPr id="21" name="TextBox 21"/>
          <p:cNvSpPr txBox="1"/>
          <p:nvPr/>
        </p:nvSpPr>
        <p:spPr>
          <a:xfrm>
            <a:off x="10297706" y="5565294"/>
            <a:ext cx="6665953" cy="1005205"/>
          </a:xfrm>
          <a:prstGeom prst="rect">
            <a:avLst/>
          </a:prstGeom>
        </p:spPr>
        <p:txBody>
          <a:bodyPr lIns="0" tIns="0" rIns="0" bIns="0" rtlCol="0" anchor="t">
            <a:spAutoFit/>
          </a:bodyPr>
          <a:lstStyle/>
          <a:p>
            <a:pPr algn="l">
              <a:lnSpc>
                <a:spcPts val="3919"/>
              </a:lnSpc>
            </a:pPr>
            <a:r>
              <a:rPr lang="en-US" sz="2799" b="1">
                <a:solidFill>
                  <a:srgbClr val="FBF9F1"/>
                </a:solidFill>
                <a:latin typeface="Poppins Bold"/>
                <a:ea typeface="Poppins Bold"/>
                <a:cs typeface="Poppins Bold"/>
                <a:sym typeface="Poppins Bold"/>
              </a:rPr>
              <a:t>RESULTING DATASET</a:t>
            </a:r>
          </a:p>
          <a:p>
            <a:pPr algn="l">
              <a:lnSpc>
                <a:spcPts val="3919"/>
              </a:lnSpc>
              <a:spcBef>
                <a:spcPct val="0"/>
              </a:spcBef>
            </a:pPr>
            <a:endParaRPr lang="en-US" sz="2799" b="1">
              <a:solidFill>
                <a:srgbClr val="FBF9F1"/>
              </a:solidFill>
              <a:latin typeface="Poppins Bold"/>
              <a:ea typeface="Poppins Bold"/>
              <a:cs typeface="Poppins Bold"/>
              <a:sym typeface="Poppins Bold"/>
            </a:endParaRPr>
          </a:p>
        </p:txBody>
      </p:sp>
      <p:sp>
        <p:nvSpPr>
          <p:cNvPr id="22" name="TextBox 22"/>
          <p:cNvSpPr txBox="1"/>
          <p:nvPr/>
        </p:nvSpPr>
        <p:spPr>
          <a:xfrm>
            <a:off x="10297706" y="6867835"/>
            <a:ext cx="7058480" cy="1553845"/>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a:solidFill>
                  <a:srgbClr val="000000"/>
                </a:solidFill>
                <a:latin typeface="Lato"/>
                <a:ea typeface="Lato"/>
                <a:cs typeface="Lato"/>
                <a:sym typeface="Lato"/>
              </a:rPr>
              <a:t>This creates a balanced dataset with equal numbers of fraud and non-fraud samples, addressing class imbalance and improving model training effectiveness.</a:t>
            </a:r>
          </a:p>
        </p:txBody>
      </p:sp>
      <p:sp>
        <p:nvSpPr>
          <p:cNvPr id="23" name="Freeform 23"/>
          <p:cNvSpPr/>
          <p:nvPr/>
        </p:nvSpPr>
        <p:spPr>
          <a:xfrm>
            <a:off x="1359596" y="8850121"/>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1028700" y="706765"/>
            <a:ext cx="7096492"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DATA AUGMENTATION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n-US"/>
          </a:p>
        </p:txBody>
      </p:sp>
      <p:sp>
        <p:nvSpPr>
          <p:cNvPr id="4" name="Freeform 4"/>
          <p:cNvSpPr/>
          <p:nvPr/>
        </p:nvSpPr>
        <p:spPr>
          <a:xfrm>
            <a:off x="17059500" y="9329756"/>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739676"/>
            <a:ext cx="8012212"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MODEL TRAINING AND SELECTION</a:t>
            </a:r>
          </a:p>
        </p:txBody>
      </p:sp>
      <p:grpSp>
        <p:nvGrpSpPr>
          <p:cNvPr id="6" name="Group 6"/>
          <p:cNvGrpSpPr/>
          <p:nvPr/>
        </p:nvGrpSpPr>
        <p:grpSpPr>
          <a:xfrm>
            <a:off x="2565486" y="3048876"/>
            <a:ext cx="6188862" cy="2961051"/>
            <a:chOff x="0" y="0"/>
            <a:chExt cx="1629988" cy="779865"/>
          </a:xfrm>
        </p:grpSpPr>
        <p:sp>
          <p:nvSpPr>
            <p:cNvPr id="7" name="Freeform 7"/>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8" name="TextBox 8"/>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565486" y="6297249"/>
            <a:ext cx="6188862" cy="2961051"/>
            <a:chOff x="0" y="0"/>
            <a:chExt cx="1629988" cy="779865"/>
          </a:xfrm>
        </p:grpSpPr>
        <p:sp>
          <p:nvSpPr>
            <p:cNvPr id="10" name="Freeform 10"/>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1" name="TextBox 11"/>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229725" y="3048876"/>
            <a:ext cx="6188862" cy="2961051"/>
            <a:chOff x="0" y="0"/>
            <a:chExt cx="1629988" cy="779865"/>
          </a:xfrm>
        </p:grpSpPr>
        <p:sp>
          <p:nvSpPr>
            <p:cNvPr id="13" name="Freeform 13"/>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4" name="TextBox 14"/>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229725" y="6297249"/>
            <a:ext cx="6188862" cy="2961051"/>
            <a:chOff x="0" y="0"/>
            <a:chExt cx="1629988" cy="779865"/>
          </a:xfrm>
        </p:grpSpPr>
        <p:sp>
          <p:nvSpPr>
            <p:cNvPr id="16" name="Freeform 16"/>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7" name="TextBox 17"/>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959135" y="4112422"/>
            <a:ext cx="5445149" cy="116332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•Splitting Data into 80% training and 20% testing data</a:t>
            </a:r>
          </a:p>
          <a:p>
            <a:pPr algn="l">
              <a:lnSpc>
                <a:spcPts val="3079"/>
              </a:lnSpc>
              <a:spcBef>
                <a:spcPct val="0"/>
              </a:spcBef>
            </a:pPr>
            <a:endParaRPr lang="en-US" sz="2199">
              <a:solidFill>
                <a:srgbClr val="E5E1DA"/>
              </a:solidFill>
              <a:latin typeface="Lato"/>
              <a:ea typeface="Lato"/>
              <a:cs typeface="Lato"/>
              <a:sym typeface="Lato"/>
            </a:endParaRPr>
          </a:p>
        </p:txBody>
      </p:sp>
      <p:sp>
        <p:nvSpPr>
          <p:cNvPr id="19" name="TextBox 19"/>
          <p:cNvSpPr txBox="1"/>
          <p:nvPr/>
        </p:nvSpPr>
        <p:spPr>
          <a:xfrm>
            <a:off x="2770322" y="3389070"/>
            <a:ext cx="6270590" cy="382270"/>
          </a:xfrm>
          <a:prstGeom prst="rect">
            <a:avLst/>
          </a:prstGeom>
        </p:spPr>
        <p:txBody>
          <a:bodyPr lIns="0" tIns="0" rIns="0" bIns="0" rtlCol="0" anchor="t">
            <a:spAutoFit/>
          </a:bodyPr>
          <a:lstStyle/>
          <a:p>
            <a:pPr algn="l">
              <a:lnSpc>
                <a:spcPts val="3079"/>
              </a:lnSpc>
              <a:spcBef>
                <a:spcPct val="0"/>
              </a:spcBef>
            </a:pPr>
            <a:r>
              <a:rPr lang="en-US" sz="2199" b="1">
                <a:solidFill>
                  <a:srgbClr val="FFD944"/>
                </a:solidFill>
                <a:latin typeface="Lato Bold"/>
                <a:ea typeface="Lato Bold"/>
                <a:cs typeface="Lato Bold"/>
                <a:sym typeface="Lato Bold"/>
              </a:rPr>
              <a:t>Splitting Data into Training and Testing Sets</a:t>
            </a:r>
          </a:p>
        </p:txBody>
      </p:sp>
      <p:sp>
        <p:nvSpPr>
          <p:cNvPr id="20" name="TextBox 20"/>
          <p:cNvSpPr txBox="1"/>
          <p:nvPr/>
        </p:nvSpPr>
        <p:spPr>
          <a:xfrm>
            <a:off x="2959135" y="7185718"/>
            <a:ext cx="5445149" cy="194437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We used accuracy metrics to evaluate the model performance:</a:t>
            </a:r>
          </a:p>
          <a:p>
            <a:pPr marL="474979" lvl="1" indent="-237490" algn="l">
              <a:lnSpc>
                <a:spcPts val="3079"/>
              </a:lnSpc>
              <a:buFont typeface="Arial"/>
              <a:buChar char="•"/>
            </a:pPr>
            <a:r>
              <a:rPr lang="en-US" sz="2199">
                <a:solidFill>
                  <a:srgbClr val="E5E1DA"/>
                </a:solidFill>
                <a:latin typeface="Lato"/>
                <a:ea typeface="Lato"/>
                <a:cs typeface="Lato"/>
                <a:sym typeface="Lato"/>
              </a:rPr>
              <a:t>accuracy score</a:t>
            </a:r>
          </a:p>
          <a:p>
            <a:pPr marL="474979" lvl="1" indent="-237490" algn="l">
              <a:lnSpc>
                <a:spcPts val="3079"/>
              </a:lnSpc>
              <a:buFont typeface="Arial"/>
              <a:buChar char="•"/>
            </a:pPr>
            <a:r>
              <a:rPr lang="en-US" sz="2199">
                <a:solidFill>
                  <a:srgbClr val="E5E1DA"/>
                </a:solidFill>
                <a:latin typeface="Lato"/>
                <a:ea typeface="Lato"/>
                <a:cs typeface="Lato"/>
                <a:sym typeface="Lato"/>
              </a:rPr>
              <a:t>confusion matrix</a:t>
            </a:r>
          </a:p>
          <a:p>
            <a:pPr marL="474979" lvl="1" indent="-237490" algn="l">
              <a:lnSpc>
                <a:spcPts val="3079"/>
              </a:lnSpc>
              <a:buFont typeface="Arial"/>
              <a:buChar char="•"/>
            </a:pPr>
            <a:r>
              <a:rPr lang="en-US" sz="2199">
                <a:solidFill>
                  <a:srgbClr val="E5E1DA"/>
                </a:solidFill>
                <a:latin typeface="Lato"/>
                <a:ea typeface="Lato"/>
                <a:cs typeface="Lato"/>
                <a:sym typeface="Lato"/>
              </a:rPr>
              <a:t>Classification report</a:t>
            </a:r>
          </a:p>
        </p:txBody>
      </p:sp>
      <p:sp>
        <p:nvSpPr>
          <p:cNvPr id="21" name="TextBox 21"/>
          <p:cNvSpPr txBox="1"/>
          <p:nvPr/>
        </p:nvSpPr>
        <p:spPr>
          <a:xfrm>
            <a:off x="2959135" y="6667665"/>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Model Testing &amp; Evaluation</a:t>
            </a:r>
          </a:p>
        </p:txBody>
      </p:sp>
      <p:sp>
        <p:nvSpPr>
          <p:cNvPr id="22" name="TextBox 22"/>
          <p:cNvSpPr txBox="1"/>
          <p:nvPr/>
        </p:nvSpPr>
        <p:spPr>
          <a:xfrm>
            <a:off x="9623375" y="3339541"/>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Training the Model</a:t>
            </a:r>
          </a:p>
        </p:txBody>
      </p:sp>
      <p:sp>
        <p:nvSpPr>
          <p:cNvPr id="23" name="TextBox 23"/>
          <p:cNvSpPr txBox="1"/>
          <p:nvPr/>
        </p:nvSpPr>
        <p:spPr>
          <a:xfrm>
            <a:off x="9623375" y="7276889"/>
            <a:ext cx="5445149" cy="1163320"/>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using matplot and seasborn library, we’ve visualized the confusion matrix for better visual evaluation. </a:t>
            </a:r>
          </a:p>
        </p:txBody>
      </p:sp>
      <p:sp>
        <p:nvSpPr>
          <p:cNvPr id="24" name="TextBox 24"/>
          <p:cNvSpPr txBox="1"/>
          <p:nvPr/>
        </p:nvSpPr>
        <p:spPr>
          <a:xfrm>
            <a:off x="9623375" y="6667665"/>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Visualization </a:t>
            </a:r>
          </a:p>
        </p:txBody>
      </p:sp>
      <p:sp>
        <p:nvSpPr>
          <p:cNvPr id="25" name="TextBox 25"/>
          <p:cNvSpPr txBox="1"/>
          <p:nvPr/>
        </p:nvSpPr>
        <p:spPr>
          <a:xfrm>
            <a:off x="9601581" y="4112422"/>
            <a:ext cx="5445149" cy="1553845"/>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Types of Model training were used:</a:t>
            </a:r>
          </a:p>
          <a:p>
            <a:pPr algn="l">
              <a:lnSpc>
                <a:spcPts val="3079"/>
              </a:lnSpc>
            </a:pPr>
            <a:r>
              <a:rPr lang="en-US" sz="2199">
                <a:solidFill>
                  <a:srgbClr val="E5E1DA"/>
                </a:solidFill>
                <a:latin typeface="Lato"/>
                <a:ea typeface="Lato"/>
                <a:cs typeface="Lato"/>
                <a:sym typeface="Lato"/>
              </a:rPr>
              <a:t>   •   Logistic regression</a:t>
            </a:r>
          </a:p>
          <a:p>
            <a:pPr algn="l">
              <a:lnSpc>
                <a:spcPts val="3079"/>
              </a:lnSpc>
            </a:pPr>
            <a:r>
              <a:rPr lang="en-US" sz="2199">
                <a:solidFill>
                  <a:srgbClr val="E5E1DA"/>
                </a:solidFill>
                <a:latin typeface="Lato"/>
                <a:ea typeface="Lato"/>
                <a:cs typeface="Lato"/>
                <a:sym typeface="Lato"/>
              </a:rPr>
              <a:t>   •   Random Forest </a:t>
            </a:r>
          </a:p>
          <a:p>
            <a:pPr algn="l">
              <a:lnSpc>
                <a:spcPts val="3079"/>
              </a:lnSpc>
              <a:spcBef>
                <a:spcPct val="0"/>
              </a:spcBef>
            </a:pPr>
            <a:endParaRPr lang="en-US" sz="2199">
              <a:solidFill>
                <a:srgbClr val="E5E1DA"/>
              </a:solidFill>
              <a:latin typeface="Lato"/>
              <a:ea typeface="Lato"/>
              <a:cs typeface="Lato"/>
              <a:sym typeface="Lato"/>
            </a:endParaRPr>
          </a:p>
        </p:txBody>
      </p:sp>
      <p:grpSp>
        <p:nvGrpSpPr>
          <p:cNvPr id="32" name="Group 31">
            <a:extLst>
              <a:ext uri="{FF2B5EF4-FFF2-40B4-BE49-F238E27FC236}">
                <a16:creationId xmlns:a16="http://schemas.microsoft.com/office/drawing/2014/main" id="{E02EB2E9-DB65-5B40-6A40-383FACC4EBFC}"/>
              </a:ext>
            </a:extLst>
          </p:cNvPr>
          <p:cNvGrpSpPr/>
          <p:nvPr/>
        </p:nvGrpSpPr>
        <p:grpSpPr>
          <a:xfrm>
            <a:off x="9941242" y="9637713"/>
            <a:ext cx="5243657" cy="402099"/>
            <a:chOff x="9941242" y="9637713"/>
            <a:chExt cx="5243657" cy="402099"/>
          </a:xfrm>
        </p:grpSpPr>
        <p:sp>
          <p:nvSpPr>
            <p:cNvPr id="30" name="Freeform 5">
              <a:extLst>
                <a:ext uri="{FF2B5EF4-FFF2-40B4-BE49-F238E27FC236}">
                  <a16:creationId xmlns:a16="http://schemas.microsoft.com/office/drawing/2014/main" id="{722EF4DF-0CE1-21BD-CFC9-C1119EFEC589}"/>
                </a:ext>
              </a:extLst>
            </p:cNvPr>
            <p:cNvSpPr/>
            <p:nvPr/>
          </p:nvSpPr>
          <p:spPr>
            <a:xfrm>
              <a:off x="14782800" y="9637713"/>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6"/>
              <a:stretch>
                <a:fillRect/>
              </a:stretch>
            </a:blipFill>
          </p:spPr>
          <p:txBody>
            <a:bodyPr/>
            <a:lstStyle/>
            <a:p>
              <a:endParaRPr lang="en-US"/>
            </a:p>
          </p:txBody>
        </p:sp>
        <p:sp>
          <p:nvSpPr>
            <p:cNvPr id="31" name="TextBox 9">
              <a:extLst>
                <a:ext uri="{FF2B5EF4-FFF2-40B4-BE49-F238E27FC236}">
                  <a16:creationId xmlns:a16="http://schemas.microsoft.com/office/drawing/2014/main" id="{8E59147A-3AAE-4E70-6BB9-8A6D89F7B846}"/>
                </a:ext>
              </a:extLst>
            </p:cNvPr>
            <p:cNvSpPr txBox="1"/>
            <p:nvPr/>
          </p:nvSpPr>
          <p:spPr>
            <a:xfrm>
              <a:off x="9941242" y="9658105"/>
              <a:ext cx="4799290" cy="323215"/>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Lato"/>
                  <a:ea typeface="Lato"/>
                  <a:cs typeface="Lato"/>
                  <a:sym typeface="Lato"/>
                </a:rPr>
                <a:t>Check the model notebook from </a:t>
              </a:r>
              <a:r>
                <a:rPr lang="en-US" sz="1899" u="sng" dirty="0">
                  <a:solidFill>
                    <a:srgbClr val="FFF78A"/>
                  </a:solidFill>
                  <a:latin typeface="Lato"/>
                  <a:ea typeface="Lato"/>
                  <a:cs typeface="Lato"/>
                  <a:sym typeface="Lato"/>
                  <a:hlinkClick r:id="rId7" tooltip="https://github.com/Sarah627/Credit-Card-Fraud-Detection/blob/main/DataPrepreocessing.ipynb"/>
                </a:rPr>
                <a:t>here</a:t>
              </a:r>
              <a:endParaRPr lang="en-US" sz="1899" u="sng" dirty="0">
                <a:solidFill>
                  <a:srgbClr val="FFF78A"/>
                </a:solidFill>
                <a:latin typeface="Lato"/>
                <a:ea typeface="Lato"/>
                <a:cs typeface="Lato"/>
                <a:sym typeface="Lato"/>
                <a:hlinkClick r:id="rId8" tooltip="https://github.com/Sarah627/Credit-Card-Fraud-Detection/blob/main/DataPrepreocessing.ipynb"/>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3204334"/>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1028700" y="4681217"/>
            <a:ext cx="8010208" cy="2636192"/>
            <a:chOff x="0" y="0"/>
            <a:chExt cx="2109684" cy="694306"/>
          </a:xfrm>
        </p:grpSpPr>
        <p:sp>
          <p:nvSpPr>
            <p:cNvPr id="8" name="Freeform 8"/>
            <p:cNvSpPr/>
            <p:nvPr/>
          </p:nvSpPr>
          <p:spPr>
            <a:xfrm>
              <a:off x="0" y="0"/>
              <a:ext cx="2109685" cy="694306"/>
            </a:xfrm>
            <a:custGeom>
              <a:avLst/>
              <a:gdLst/>
              <a:ahLst/>
              <a:cxnLst/>
              <a:rect l="l" t="t" r="r" b="b"/>
              <a:pathLst>
                <a:path w="2109685" h="694306">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732406"/>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348632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1" name="Group 11"/>
          <p:cNvGrpSpPr/>
          <p:nvPr/>
        </p:nvGrpSpPr>
        <p:grpSpPr>
          <a:xfrm>
            <a:off x="9249092" y="3175759"/>
            <a:ext cx="8010208" cy="1024635"/>
            <a:chOff x="0" y="0"/>
            <a:chExt cx="2109684" cy="269863"/>
          </a:xfrm>
        </p:grpSpPr>
        <p:sp>
          <p:nvSpPr>
            <p:cNvPr id="12" name="Freeform 12"/>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13" name="TextBox 13"/>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384682" y="4681217"/>
            <a:ext cx="8010208" cy="2636192"/>
            <a:chOff x="0" y="0"/>
            <a:chExt cx="2109684" cy="694306"/>
          </a:xfrm>
        </p:grpSpPr>
        <p:sp>
          <p:nvSpPr>
            <p:cNvPr id="15" name="Freeform 15"/>
            <p:cNvSpPr/>
            <p:nvPr/>
          </p:nvSpPr>
          <p:spPr>
            <a:xfrm>
              <a:off x="0" y="0"/>
              <a:ext cx="2109685" cy="694306"/>
            </a:xfrm>
            <a:custGeom>
              <a:avLst/>
              <a:gdLst/>
              <a:ahLst/>
              <a:cxnLst/>
              <a:rect l="l" t="t" r="r" b="b"/>
              <a:pathLst>
                <a:path w="2109685" h="694306">
                  <a:moveTo>
                    <a:pt x="19330" y="0"/>
                  </a:moveTo>
                  <a:lnTo>
                    <a:pt x="2090354" y="0"/>
                  </a:lnTo>
                  <a:cubicBezTo>
                    <a:pt x="2101030" y="0"/>
                    <a:pt x="2109685" y="8654"/>
                    <a:pt x="2109685" y="19330"/>
                  </a:cubicBezTo>
                  <a:lnTo>
                    <a:pt x="2109685" y="674976"/>
                  </a:lnTo>
                  <a:cubicBezTo>
                    <a:pt x="2109685" y="685651"/>
                    <a:pt x="2101030" y="694306"/>
                    <a:pt x="2090354" y="694306"/>
                  </a:cubicBezTo>
                  <a:lnTo>
                    <a:pt x="19330" y="694306"/>
                  </a:lnTo>
                  <a:cubicBezTo>
                    <a:pt x="14203" y="694306"/>
                    <a:pt x="9287" y="692269"/>
                    <a:pt x="5662" y="688644"/>
                  </a:cubicBezTo>
                  <a:cubicBezTo>
                    <a:pt x="2037" y="685019"/>
                    <a:pt x="0" y="680102"/>
                    <a:pt x="0" y="674976"/>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16" name="TextBox 16"/>
            <p:cNvSpPr txBox="1"/>
            <p:nvPr/>
          </p:nvSpPr>
          <p:spPr>
            <a:xfrm>
              <a:off x="0" y="-38100"/>
              <a:ext cx="2109684" cy="732406"/>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554836" y="348632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18" name="Freeform 18"/>
          <p:cNvSpPr/>
          <p:nvPr/>
        </p:nvSpPr>
        <p:spPr>
          <a:xfrm>
            <a:off x="17012036" y="925830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246681" y="1242201"/>
            <a:ext cx="15765355" cy="790558"/>
            <a:chOff x="0" y="0"/>
            <a:chExt cx="3416103" cy="171301"/>
          </a:xfrm>
        </p:grpSpPr>
        <p:sp>
          <p:nvSpPr>
            <p:cNvPr id="20" name="Freeform 20"/>
            <p:cNvSpPr/>
            <p:nvPr/>
          </p:nvSpPr>
          <p:spPr>
            <a:xfrm>
              <a:off x="0" y="0"/>
              <a:ext cx="3416103" cy="171301"/>
            </a:xfrm>
            <a:custGeom>
              <a:avLst/>
              <a:gdLst/>
              <a:ahLst/>
              <a:cxnLst/>
              <a:rect l="l" t="t" r="r" b="b"/>
              <a:pathLst>
                <a:path w="3416103" h="171301">
                  <a:moveTo>
                    <a:pt x="29464" y="0"/>
                  </a:moveTo>
                  <a:lnTo>
                    <a:pt x="3386639" y="0"/>
                  </a:lnTo>
                  <a:cubicBezTo>
                    <a:pt x="3394453" y="0"/>
                    <a:pt x="3401948" y="3104"/>
                    <a:pt x="3407473" y="8630"/>
                  </a:cubicBezTo>
                  <a:cubicBezTo>
                    <a:pt x="3412999" y="14156"/>
                    <a:pt x="3416103" y="21650"/>
                    <a:pt x="3416103" y="29464"/>
                  </a:cubicBezTo>
                  <a:lnTo>
                    <a:pt x="3416103" y="141837"/>
                  </a:lnTo>
                  <a:cubicBezTo>
                    <a:pt x="3416103" y="149652"/>
                    <a:pt x="3412999" y="157146"/>
                    <a:pt x="3407473" y="162672"/>
                  </a:cubicBezTo>
                  <a:cubicBezTo>
                    <a:pt x="3401948" y="168197"/>
                    <a:pt x="3394453" y="171301"/>
                    <a:pt x="3386639" y="171301"/>
                  </a:cubicBezTo>
                  <a:lnTo>
                    <a:pt x="29464" y="171301"/>
                  </a:lnTo>
                  <a:cubicBezTo>
                    <a:pt x="21650" y="171301"/>
                    <a:pt x="14156" y="168197"/>
                    <a:pt x="8630" y="162672"/>
                  </a:cubicBezTo>
                  <a:cubicBezTo>
                    <a:pt x="3104" y="157146"/>
                    <a:pt x="0" y="149652"/>
                    <a:pt x="0" y="141837"/>
                  </a:cubicBezTo>
                  <a:lnTo>
                    <a:pt x="0" y="29464"/>
                  </a:lnTo>
                  <a:cubicBezTo>
                    <a:pt x="0" y="21650"/>
                    <a:pt x="3104" y="14156"/>
                    <a:pt x="8630" y="8630"/>
                  </a:cubicBezTo>
                  <a:cubicBezTo>
                    <a:pt x="14156" y="3104"/>
                    <a:pt x="21650" y="0"/>
                    <a:pt x="29464"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3416103"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504564" y="3380737"/>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WHY LOGISTIC REGRESSION</a:t>
            </a:r>
          </a:p>
        </p:txBody>
      </p:sp>
      <p:sp>
        <p:nvSpPr>
          <p:cNvPr id="23" name="TextBox 23"/>
          <p:cNvSpPr txBox="1"/>
          <p:nvPr/>
        </p:nvSpPr>
        <p:spPr>
          <a:xfrm>
            <a:off x="1504564" y="4986310"/>
            <a:ext cx="7058480" cy="19443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Lato"/>
                <a:ea typeface="Lato"/>
                <a:cs typeface="Lato"/>
                <a:sym typeface="Lato"/>
              </a:rPr>
              <a:t>Simplicity and Interpretability</a:t>
            </a:r>
          </a:p>
          <a:p>
            <a:pPr marL="474979" lvl="1" indent="-237490" algn="l">
              <a:lnSpc>
                <a:spcPts val="3079"/>
              </a:lnSpc>
              <a:spcBef>
                <a:spcPct val="0"/>
              </a:spcBef>
              <a:buFont typeface="Arial"/>
              <a:buChar char="•"/>
            </a:pPr>
            <a:r>
              <a:rPr lang="en-US" sz="2199">
                <a:solidFill>
                  <a:srgbClr val="000000"/>
                </a:solidFill>
                <a:latin typeface="Lato"/>
                <a:ea typeface="Lato"/>
                <a:cs typeface="Lato"/>
                <a:sym typeface="Lato"/>
              </a:rPr>
              <a:t>Speed and Efficiency: Logistic Regression is computationally efficient and trains faster than many other algorithms, especially on large datasets which is our case</a:t>
            </a:r>
          </a:p>
        </p:txBody>
      </p:sp>
      <p:sp>
        <p:nvSpPr>
          <p:cNvPr id="24" name="TextBox 24"/>
          <p:cNvSpPr txBox="1"/>
          <p:nvPr/>
        </p:nvSpPr>
        <p:spPr>
          <a:xfrm>
            <a:off x="9724956" y="3171187"/>
            <a:ext cx="6665953" cy="10052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TRAINING THE MODEL USING SCIKIT LEARN</a:t>
            </a:r>
          </a:p>
        </p:txBody>
      </p:sp>
      <p:sp>
        <p:nvSpPr>
          <p:cNvPr id="25" name="Freeform 25"/>
          <p:cNvSpPr/>
          <p:nvPr/>
        </p:nvSpPr>
        <p:spPr>
          <a:xfrm>
            <a:off x="1648878" y="1420056"/>
            <a:ext cx="434848" cy="434848"/>
          </a:xfrm>
          <a:custGeom>
            <a:avLst/>
            <a:gdLst/>
            <a:ahLst/>
            <a:cxnLst/>
            <a:rect l="l" t="t" r="r" b="b"/>
            <a:pathLst>
              <a:path w="434848" h="434848">
                <a:moveTo>
                  <a:pt x="0" y="0"/>
                </a:moveTo>
                <a:lnTo>
                  <a:pt x="434847" y="0"/>
                </a:lnTo>
                <a:lnTo>
                  <a:pt x="434847" y="434848"/>
                </a:lnTo>
                <a:lnTo>
                  <a:pt x="0" y="434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2230476" y="1153292"/>
            <a:ext cx="6561169" cy="863600"/>
          </a:xfrm>
          <a:prstGeom prst="rect">
            <a:avLst/>
          </a:prstGeom>
        </p:spPr>
        <p:txBody>
          <a:bodyPr lIns="0" tIns="0" rIns="0" bIns="0" rtlCol="0" anchor="t">
            <a:spAutoFit/>
          </a:bodyPr>
          <a:lstStyle/>
          <a:p>
            <a:pPr algn="l">
              <a:lnSpc>
                <a:spcPts val="7000"/>
              </a:lnSpc>
              <a:spcBef>
                <a:spcPct val="0"/>
              </a:spcBef>
            </a:pPr>
            <a:r>
              <a:rPr lang="en-US" sz="5000" b="1">
                <a:solidFill>
                  <a:srgbClr val="E5E1DA"/>
                </a:solidFill>
                <a:latin typeface="Lato Bold"/>
                <a:ea typeface="Lato Bold"/>
                <a:cs typeface="Lato Bold"/>
                <a:sym typeface="Lato Bold"/>
              </a:rPr>
              <a:t>Logistic Regression</a:t>
            </a:r>
          </a:p>
        </p:txBody>
      </p:sp>
      <p:sp>
        <p:nvSpPr>
          <p:cNvPr id="27" name="TextBox 27"/>
          <p:cNvSpPr txBox="1"/>
          <p:nvPr/>
        </p:nvSpPr>
        <p:spPr>
          <a:xfrm>
            <a:off x="9384682" y="5309068"/>
            <a:ext cx="8010208" cy="1736725"/>
          </a:xfrm>
          <a:prstGeom prst="rect">
            <a:avLst/>
          </a:prstGeom>
        </p:spPr>
        <p:txBody>
          <a:bodyPr lIns="0" tIns="0" rIns="0" bIns="0" rtlCol="0" anchor="t">
            <a:spAutoFit/>
          </a:bodyPr>
          <a:lstStyle/>
          <a:p>
            <a:pPr algn="ctr">
              <a:lnSpc>
                <a:spcPts val="3499"/>
              </a:lnSpc>
            </a:pPr>
            <a:r>
              <a:rPr lang="en-US" sz="2499">
                <a:solidFill>
                  <a:srgbClr val="000000"/>
                </a:solidFill>
                <a:latin typeface="Lato"/>
                <a:ea typeface="Lato"/>
                <a:cs typeface="Lato"/>
                <a:sym typeface="Lato"/>
              </a:rPr>
              <a:t>Training the model using scikit-learn library:</a:t>
            </a:r>
          </a:p>
          <a:p>
            <a:pPr algn="ctr">
              <a:lnSpc>
                <a:spcPts val="3499"/>
              </a:lnSpc>
            </a:pPr>
            <a:r>
              <a:rPr lang="en-US" sz="2499" b="1">
                <a:solidFill>
                  <a:srgbClr val="000000"/>
                </a:solidFill>
                <a:latin typeface="Lato Bold"/>
                <a:ea typeface="Lato Bold"/>
                <a:cs typeface="Lato Bold"/>
                <a:sym typeface="Lato Bold"/>
              </a:rPr>
              <a:t>log_model=LogisticRegression(max_iter=1000)</a:t>
            </a:r>
          </a:p>
          <a:p>
            <a:pPr algn="ctr">
              <a:lnSpc>
                <a:spcPts val="3499"/>
              </a:lnSpc>
            </a:pPr>
            <a:endParaRPr lang="en-US" sz="2499" b="1">
              <a:solidFill>
                <a:srgbClr val="000000"/>
              </a:solidFill>
              <a:latin typeface="Lato Bold"/>
              <a:ea typeface="Lato Bold"/>
              <a:cs typeface="Lato Bold"/>
              <a:sym typeface="Lato Bold"/>
            </a:endParaRPr>
          </a:p>
          <a:p>
            <a:pPr algn="ctr">
              <a:lnSpc>
                <a:spcPts val="3499"/>
              </a:lnSpc>
              <a:spcBef>
                <a:spcPct val="0"/>
              </a:spcBef>
            </a:pPr>
            <a:endParaRPr lang="en-US" sz="2499" b="1">
              <a:solidFill>
                <a:srgbClr val="000000"/>
              </a:solidFill>
              <a:latin typeface="Lato Bold"/>
              <a:ea typeface="Lato Bold"/>
              <a:cs typeface="Lato Bold"/>
              <a:sym typeface="La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892749"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n-US"/>
          </a:p>
        </p:txBody>
      </p:sp>
      <p:grpSp>
        <p:nvGrpSpPr>
          <p:cNvPr id="4" name="Group 4"/>
          <p:cNvGrpSpPr/>
          <p:nvPr/>
        </p:nvGrpSpPr>
        <p:grpSpPr>
          <a:xfrm>
            <a:off x="1831659" y="740350"/>
            <a:ext cx="1240483" cy="124048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840000" y="5848897"/>
            <a:ext cx="1240483" cy="124048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3392183" y="1042456"/>
            <a:ext cx="13444895" cy="739469"/>
          </a:xfrm>
          <a:custGeom>
            <a:avLst/>
            <a:gdLst/>
            <a:ahLst/>
            <a:cxnLst/>
            <a:rect l="l" t="t" r="r" b="b"/>
            <a:pathLst>
              <a:path w="13444895" h="739469">
                <a:moveTo>
                  <a:pt x="0" y="0"/>
                </a:moveTo>
                <a:lnTo>
                  <a:pt x="13444895" y="0"/>
                </a:lnTo>
                <a:lnTo>
                  <a:pt x="13444895" y="739469"/>
                </a:lnTo>
                <a:lnTo>
                  <a:pt x="0" y="739469"/>
                </a:lnTo>
                <a:lnTo>
                  <a:pt x="0" y="0"/>
                </a:lnTo>
                <a:close/>
              </a:path>
            </a:pathLst>
          </a:custGeom>
          <a:blipFill>
            <a:blip r:embed="rId4"/>
            <a:stretch>
              <a:fillRect/>
            </a:stretch>
          </a:blipFill>
        </p:spPr>
        <p:txBody>
          <a:bodyPr/>
          <a:lstStyle/>
          <a:p>
            <a:endParaRPr lang="en-US"/>
          </a:p>
        </p:txBody>
      </p:sp>
      <p:sp>
        <p:nvSpPr>
          <p:cNvPr id="11" name="Freeform 11"/>
          <p:cNvSpPr/>
          <p:nvPr/>
        </p:nvSpPr>
        <p:spPr>
          <a:xfrm>
            <a:off x="3392183" y="2897754"/>
            <a:ext cx="13444895" cy="2032903"/>
          </a:xfrm>
          <a:custGeom>
            <a:avLst/>
            <a:gdLst/>
            <a:ahLst/>
            <a:cxnLst/>
            <a:rect l="l" t="t" r="r" b="b"/>
            <a:pathLst>
              <a:path w="13444895" h="2032903">
                <a:moveTo>
                  <a:pt x="0" y="0"/>
                </a:moveTo>
                <a:lnTo>
                  <a:pt x="13444895" y="0"/>
                </a:lnTo>
                <a:lnTo>
                  <a:pt x="13444895" y="2032903"/>
                </a:lnTo>
                <a:lnTo>
                  <a:pt x="0" y="2032903"/>
                </a:lnTo>
                <a:lnTo>
                  <a:pt x="0" y="0"/>
                </a:lnTo>
                <a:close/>
              </a:path>
            </a:pathLst>
          </a:custGeom>
          <a:blipFill>
            <a:blip r:embed="rId5"/>
            <a:stretch>
              <a:fillRect t="-10324" b="-10324"/>
            </a:stretch>
          </a:blipFill>
        </p:spPr>
        <p:txBody>
          <a:bodyPr/>
          <a:lstStyle/>
          <a:p>
            <a:endParaRPr lang="en-US"/>
          </a:p>
        </p:txBody>
      </p:sp>
      <p:grpSp>
        <p:nvGrpSpPr>
          <p:cNvPr id="12" name="Group 12"/>
          <p:cNvGrpSpPr/>
          <p:nvPr/>
        </p:nvGrpSpPr>
        <p:grpSpPr>
          <a:xfrm>
            <a:off x="1840000" y="3293964"/>
            <a:ext cx="1240483" cy="1240483"/>
            <a:chOff x="0" y="0"/>
            <a:chExt cx="1653977" cy="1653977"/>
          </a:xfrm>
        </p:grpSpPr>
        <p:grpSp>
          <p:nvGrpSpPr>
            <p:cNvPr id="13" name="Group 13"/>
            <p:cNvGrpSpPr/>
            <p:nvPr/>
          </p:nvGrpSpPr>
          <p:grpSpPr>
            <a:xfrm>
              <a:off x="0" y="0"/>
              <a:ext cx="1653977" cy="16539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TextBox 16"/>
            <p:cNvSpPr txBox="1"/>
            <p:nvPr/>
          </p:nvSpPr>
          <p:spPr>
            <a:xfrm>
              <a:off x="620693"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2</a:t>
              </a:r>
            </a:p>
          </p:txBody>
        </p:sp>
      </p:grpSp>
      <p:sp>
        <p:nvSpPr>
          <p:cNvPr id="17" name="Freeform 17"/>
          <p:cNvSpPr/>
          <p:nvPr/>
        </p:nvSpPr>
        <p:spPr>
          <a:xfrm>
            <a:off x="3392183" y="5848897"/>
            <a:ext cx="10879123" cy="1083063"/>
          </a:xfrm>
          <a:custGeom>
            <a:avLst/>
            <a:gdLst/>
            <a:ahLst/>
            <a:cxnLst/>
            <a:rect l="l" t="t" r="r" b="b"/>
            <a:pathLst>
              <a:path w="10879123" h="1083063">
                <a:moveTo>
                  <a:pt x="0" y="0"/>
                </a:moveTo>
                <a:lnTo>
                  <a:pt x="10879123" y="0"/>
                </a:lnTo>
                <a:lnTo>
                  <a:pt x="10879123" y="1083063"/>
                </a:lnTo>
                <a:lnTo>
                  <a:pt x="0" y="1083063"/>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831659" y="7872493"/>
            <a:ext cx="1240483" cy="124048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TextBox 21"/>
          <p:cNvSpPr txBox="1"/>
          <p:nvPr/>
        </p:nvSpPr>
        <p:spPr>
          <a:xfrm>
            <a:off x="2305520" y="956731"/>
            <a:ext cx="309443" cy="72199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1</a:t>
            </a:r>
          </a:p>
        </p:txBody>
      </p:sp>
      <p:sp>
        <p:nvSpPr>
          <p:cNvPr id="22" name="TextBox 22"/>
          <p:cNvSpPr txBox="1"/>
          <p:nvPr/>
        </p:nvSpPr>
        <p:spPr>
          <a:xfrm>
            <a:off x="2309396" y="6065278"/>
            <a:ext cx="309443" cy="721997"/>
          </a:xfrm>
          <a:prstGeom prst="rect">
            <a:avLst/>
          </a:prstGeom>
        </p:spPr>
        <p:txBody>
          <a:bodyPr lIns="0" tIns="0" rIns="0" bIns="0" rtlCol="0" anchor="t">
            <a:spAutoFit/>
          </a:bodyPr>
          <a:lstStyle/>
          <a:p>
            <a:pPr marL="0" lvl="0" indent="0" algn="ctr">
              <a:lnSpc>
                <a:spcPts val="5879"/>
              </a:lnSpc>
              <a:spcBef>
                <a:spcPct val="0"/>
              </a:spcBef>
            </a:pPr>
            <a:r>
              <a:rPr lang="en-US" sz="4199" b="1" u="none" strike="noStrike">
                <a:solidFill>
                  <a:srgbClr val="000000"/>
                </a:solidFill>
                <a:latin typeface="Lato Bold"/>
                <a:ea typeface="Lato Bold"/>
                <a:cs typeface="Lato Bold"/>
                <a:sym typeface="Lato Bold"/>
              </a:rPr>
              <a:t>3</a:t>
            </a:r>
          </a:p>
        </p:txBody>
      </p:sp>
      <p:sp>
        <p:nvSpPr>
          <p:cNvPr id="23" name="TextBox 23"/>
          <p:cNvSpPr txBox="1"/>
          <p:nvPr/>
        </p:nvSpPr>
        <p:spPr>
          <a:xfrm>
            <a:off x="2301054" y="8088873"/>
            <a:ext cx="309443" cy="721997"/>
          </a:xfrm>
          <a:prstGeom prst="rect">
            <a:avLst/>
          </a:prstGeom>
        </p:spPr>
        <p:txBody>
          <a:bodyPr lIns="0" tIns="0" rIns="0" bIns="0" rtlCol="0" anchor="t">
            <a:spAutoFit/>
          </a:bodyPr>
          <a:lstStyle/>
          <a:p>
            <a:pPr marL="0" lvl="0" indent="0" algn="ctr">
              <a:lnSpc>
                <a:spcPts val="5879"/>
              </a:lnSpc>
              <a:spcBef>
                <a:spcPct val="0"/>
              </a:spcBef>
            </a:pPr>
            <a:r>
              <a:rPr lang="en-US" sz="4199" b="1">
                <a:solidFill>
                  <a:srgbClr val="000000"/>
                </a:solidFill>
                <a:latin typeface="Lato Bold"/>
                <a:ea typeface="Lato Bold"/>
                <a:cs typeface="Lato Bold"/>
                <a:sym typeface="Lato Bold"/>
              </a:rPr>
              <a:t>4</a:t>
            </a:r>
          </a:p>
        </p:txBody>
      </p:sp>
      <p:sp>
        <p:nvSpPr>
          <p:cNvPr id="24" name="Freeform 24"/>
          <p:cNvSpPr/>
          <p:nvPr/>
        </p:nvSpPr>
        <p:spPr>
          <a:xfrm>
            <a:off x="5551188" y="9683037"/>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7"/>
            <a:stretch>
              <a:fillRect/>
            </a:stretch>
          </a:blipFill>
        </p:spPr>
        <p:txBody>
          <a:bodyPr/>
          <a:lstStyle/>
          <a:p>
            <a:endParaRPr lang="en-US"/>
          </a:p>
        </p:txBody>
      </p:sp>
      <p:sp>
        <p:nvSpPr>
          <p:cNvPr id="25" name="TextBox 25"/>
          <p:cNvSpPr txBox="1"/>
          <p:nvPr/>
        </p:nvSpPr>
        <p:spPr>
          <a:xfrm>
            <a:off x="1577000" y="9703429"/>
            <a:ext cx="3974187"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Lato"/>
                <a:ea typeface="Lato"/>
                <a:cs typeface="Lato"/>
                <a:sym typeface="Lato"/>
              </a:rPr>
              <a:t>Check the model notebook from </a:t>
            </a:r>
            <a:r>
              <a:rPr lang="en-US" sz="1899" u="sng">
                <a:solidFill>
                  <a:srgbClr val="FFF78A"/>
                </a:solidFill>
                <a:latin typeface="Lato"/>
                <a:ea typeface="Lato"/>
                <a:cs typeface="Lato"/>
                <a:sym typeface="Lato"/>
                <a:hlinkClick r:id="rId8" tooltip="https://github.com/Sarah627/Credit-Card-Fraud-Detection/blob/main/model.py"/>
              </a:rPr>
              <a:t>here</a:t>
            </a:r>
          </a:p>
        </p:txBody>
      </p:sp>
      <p:sp>
        <p:nvSpPr>
          <p:cNvPr id="26" name="Freeform 26"/>
          <p:cNvSpPr/>
          <p:nvPr/>
        </p:nvSpPr>
        <p:spPr>
          <a:xfrm>
            <a:off x="3392183" y="7491651"/>
            <a:ext cx="10948724" cy="2191386"/>
          </a:xfrm>
          <a:custGeom>
            <a:avLst/>
            <a:gdLst/>
            <a:ahLst/>
            <a:cxnLst/>
            <a:rect l="l" t="t" r="r" b="b"/>
            <a:pathLst>
              <a:path w="10948724" h="2191386">
                <a:moveTo>
                  <a:pt x="0" y="0"/>
                </a:moveTo>
                <a:lnTo>
                  <a:pt x="10948724" y="0"/>
                </a:lnTo>
                <a:lnTo>
                  <a:pt x="10948724" y="2191386"/>
                </a:lnTo>
                <a:lnTo>
                  <a:pt x="0" y="2191386"/>
                </a:lnTo>
                <a:lnTo>
                  <a:pt x="0" y="0"/>
                </a:lnTo>
                <a:close/>
              </a:path>
            </a:pathLst>
          </a:custGeom>
          <a:blipFill>
            <a:blip r:embed="rId9"/>
            <a:stretch>
              <a:fillRect b="-20400"/>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grpSp>
        <p:nvGrpSpPr>
          <p:cNvPr id="3" name="Group 3"/>
          <p:cNvGrpSpPr/>
          <p:nvPr/>
        </p:nvGrpSpPr>
        <p:grpSpPr>
          <a:xfrm>
            <a:off x="725985" y="3328464"/>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US"/>
            </a:p>
          </p:txBody>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txBody>
          <a:bodyPr/>
          <a:lstStyle/>
          <a:p>
            <a:endParaRPr lang="en-US"/>
          </a:p>
        </p:txBody>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25985" y="713019"/>
            <a:ext cx="7273915" cy="2022475"/>
          </a:xfrm>
          <a:prstGeom prst="rect">
            <a:avLst/>
          </a:prstGeom>
        </p:spPr>
        <p:txBody>
          <a:bodyPr lIns="0" tIns="0" rIns="0" bIns="0" rtlCol="0" anchor="t">
            <a:spAutoFit/>
          </a:bodyPr>
          <a:lstStyle/>
          <a:p>
            <a:pPr algn="l">
              <a:lnSpc>
                <a:spcPts val="7699"/>
              </a:lnSpc>
            </a:pPr>
            <a:r>
              <a:rPr lang="en-US" sz="6999" b="1">
                <a:solidFill>
                  <a:srgbClr val="FBF9F1"/>
                </a:solidFill>
                <a:latin typeface="Poppins Bold"/>
                <a:ea typeface="Poppins Bold"/>
                <a:cs typeface="Poppins Bold"/>
                <a:sym typeface="Poppins Bold"/>
              </a:rPr>
              <a:t>TABLE OF CONTENTS</a:t>
            </a:r>
          </a:p>
        </p:txBody>
      </p:sp>
      <p:sp>
        <p:nvSpPr>
          <p:cNvPr id="9" name="TextBox 9"/>
          <p:cNvSpPr txBox="1"/>
          <p:nvPr/>
        </p:nvSpPr>
        <p:spPr>
          <a:xfrm>
            <a:off x="3563338" y="4559608"/>
            <a:ext cx="5523512" cy="427912"/>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Problem Statement</a:t>
            </a:r>
          </a:p>
        </p:txBody>
      </p:sp>
      <p:sp>
        <p:nvSpPr>
          <p:cNvPr id="10" name="TextBox 10"/>
          <p:cNvSpPr txBox="1"/>
          <p:nvPr/>
        </p:nvSpPr>
        <p:spPr>
          <a:xfrm>
            <a:off x="2851047" y="4559608"/>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1</a:t>
            </a:r>
          </a:p>
        </p:txBody>
      </p:sp>
      <p:sp>
        <p:nvSpPr>
          <p:cNvPr id="11" name="TextBox 11"/>
          <p:cNvSpPr txBox="1"/>
          <p:nvPr/>
        </p:nvSpPr>
        <p:spPr>
          <a:xfrm>
            <a:off x="3553438" y="5546833"/>
            <a:ext cx="5523512" cy="427912"/>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Project Workflow</a:t>
            </a:r>
          </a:p>
        </p:txBody>
      </p:sp>
      <p:sp>
        <p:nvSpPr>
          <p:cNvPr id="12" name="TextBox 12"/>
          <p:cNvSpPr txBox="1"/>
          <p:nvPr/>
        </p:nvSpPr>
        <p:spPr>
          <a:xfrm>
            <a:off x="2844403" y="5546833"/>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2</a:t>
            </a:r>
          </a:p>
        </p:txBody>
      </p:sp>
      <p:sp>
        <p:nvSpPr>
          <p:cNvPr id="13" name="TextBox 13"/>
          <p:cNvSpPr txBox="1"/>
          <p:nvPr/>
        </p:nvSpPr>
        <p:spPr>
          <a:xfrm>
            <a:off x="3553438" y="6700583"/>
            <a:ext cx="5523512" cy="427912"/>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Data Collection</a:t>
            </a:r>
          </a:p>
        </p:txBody>
      </p:sp>
      <p:sp>
        <p:nvSpPr>
          <p:cNvPr id="14" name="TextBox 14"/>
          <p:cNvSpPr txBox="1"/>
          <p:nvPr/>
        </p:nvSpPr>
        <p:spPr>
          <a:xfrm>
            <a:off x="2844403" y="6700583"/>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3</a:t>
            </a:r>
          </a:p>
        </p:txBody>
      </p:sp>
      <p:sp>
        <p:nvSpPr>
          <p:cNvPr id="15" name="TextBox 15"/>
          <p:cNvSpPr txBox="1"/>
          <p:nvPr/>
        </p:nvSpPr>
        <p:spPr>
          <a:xfrm>
            <a:off x="3553438" y="7854334"/>
            <a:ext cx="5523512" cy="427912"/>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Preprocessing</a:t>
            </a:r>
          </a:p>
        </p:txBody>
      </p:sp>
      <p:sp>
        <p:nvSpPr>
          <p:cNvPr id="16" name="TextBox 16"/>
          <p:cNvSpPr txBox="1"/>
          <p:nvPr/>
        </p:nvSpPr>
        <p:spPr>
          <a:xfrm>
            <a:off x="2844403" y="7854334"/>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4</a:t>
            </a:r>
          </a:p>
        </p:txBody>
      </p:sp>
      <p:sp>
        <p:nvSpPr>
          <p:cNvPr id="17" name="TextBox 17"/>
          <p:cNvSpPr txBox="1"/>
          <p:nvPr/>
        </p:nvSpPr>
        <p:spPr>
          <a:xfrm>
            <a:off x="8629650" y="4588183"/>
            <a:ext cx="5523512" cy="427912"/>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Model Selection and Training</a:t>
            </a:r>
          </a:p>
        </p:txBody>
      </p:sp>
      <p:sp>
        <p:nvSpPr>
          <p:cNvPr id="18" name="TextBox 18"/>
          <p:cNvSpPr txBox="1"/>
          <p:nvPr/>
        </p:nvSpPr>
        <p:spPr>
          <a:xfrm>
            <a:off x="7905025" y="4559608"/>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6</a:t>
            </a:r>
          </a:p>
        </p:txBody>
      </p:sp>
      <p:sp>
        <p:nvSpPr>
          <p:cNvPr id="19" name="TextBox 19"/>
          <p:cNvSpPr txBox="1"/>
          <p:nvPr/>
        </p:nvSpPr>
        <p:spPr>
          <a:xfrm>
            <a:off x="8604160" y="5514605"/>
            <a:ext cx="5523512" cy="872653"/>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Tracking The Project workflow using MlFlow</a:t>
            </a:r>
          </a:p>
        </p:txBody>
      </p:sp>
      <p:sp>
        <p:nvSpPr>
          <p:cNvPr id="20" name="TextBox 20"/>
          <p:cNvSpPr txBox="1"/>
          <p:nvPr/>
        </p:nvSpPr>
        <p:spPr>
          <a:xfrm>
            <a:off x="7895125" y="5514605"/>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7</a:t>
            </a:r>
          </a:p>
        </p:txBody>
      </p:sp>
      <p:sp>
        <p:nvSpPr>
          <p:cNvPr id="21" name="TextBox 21"/>
          <p:cNvSpPr txBox="1"/>
          <p:nvPr/>
        </p:nvSpPr>
        <p:spPr>
          <a:xfrm>
            <a:off x="8604160" y="6643433"/>
            <a:ext cx="5523512" cy="427912"/>
          </a:xfrm>
          <a:prstGeom prst="rect">
            <a:avLst/>
          </a:prstGeom>
        </p:spPr>
        <p:txBody>
          <a:bodyPr lIns="0" tIns="0" rIns="0" bIns="0" rtlCol="0" anchor="t">
            <a:spAutoFit/>
          </a:bodyPr>
          <a:lstStyle/>
          <a:p>
            <a:pPr algn="l">
              <a:lnSpc>
                <a:spcPts val="3552"/>
              </a:lnSpc>
              <a:spcBef>
                <a:spcPct val="0"/>
              </a:spcBef>
            </a:pPr>
            <a:r>
              <a:rPr lang="en-US" sz="2537">
                <a:solidFill>
                  <a:srgbClr val="E5E1DA"/>
                </a:solidFill>
                <a:latin typeface="Lato"/>
                <a:ea typeface="Lato"/>
                <a:cs typeface="Lato"/>
                <a:sym typeface="Lato"/>
              </a:rPr>
              <a:t>Meet our Team</a:t>
            </a:r>
          </a:p>
        </p:txBody>
      </p:sp>
      <p:sp>
        <p:nvSpPr>
          <p:cNvPr id="22" name="TextBox 22"/>
          <p:cNvSpPr txBox="1"/>
          <p:nvPr/>
        </p:nvSpPr>
        <p:spPr>
          <a:xfrm>
            <a:off x="7895125" y="6643433"/>
            <a:ext cx="451247" cy="427912"/>
          </a:xfrm>
          <a:prstGeom prst="rect">
            <a:avLst/>
          </a:prstGeom>
        </p:spPr>
        <p:txBody>
          <a:bodyPr lIns="0" tIns="0" rIns="0" bIns="0" rtlCol="0" anchor="t">
            <a:spAutoFit/>
          </a:bodyPr>
          <a:lstStyle/>
          <a:p>
            <a:pPr algn="r">
              <a:lnSpc>
                <a:spcPts val="3552"/>
              </a:lnSpc>
              <a:spcBef>
                <a:spcPct val="0"/>
              </a:spcBef>
            </a:pPr>
            <a:r>
              <a:rPr lang="en-US" sz="2537" b="1">
                <a:solidFill>
                  <a:srgbClr val="FFD944"/>
                </a:solidFill>
                <a:latin typeface="Lato Bold"/>
                <a:ea typeface="Lato Bold"/>
                <a:cs typeface="Lato Bold"/>
                <a:sym typeface="Lato Bold"/>
              </a:rPr>
              <a:t>8</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55821" flipH="1" flipV="1">
            <a:off x="-3819711" y="-676055"/>
            <a:ext cx="9940582" cy="10671659"/>
          </a:xfrm>
          <a:custGeom>
            <a:avLst/>
            <a:gdLst/>
            <a:ahLst/>
            <a:cxnLst/>
            <a:rect l="l" t="t" r="r" b="b"/>
            <a:pathLst>
              <a:path w="9940582" h="10671659">
                <a:moveTo>
                  <a:pt x="9940582" y="10671659"/>
                </a:moveTo>
                <a:lnTo>
                  <a:pt x="0" y="10671659"/>
                </a:lnTo>
                <a:lnTo>
                  <a:pt x="0" y="0"/>
                </a:lnTo>
                <a:lnTo>
                  <a:pt x="9940582" y="0"/>
                </a:lnTo>
                <a:lnTo>
                  <a:pt x="9940582" y="10671659"/>
                </a:lnTo>
                <a:close/>
              </a:path>
            </a:pathLst>
          </a:custGeom>
          <a:blipFill>
            <a:blip r:embed="rId2"/>
            <a:stretch>
              <a:fillRect l="-54" r="-54"/>
            </a:stretch>
          </a:blipFill>
        </p:spPr>
        <p:txBody>
          <a:bodyPr/>
          <a:lstStyle/>
          <a:p>
            <a:endParaRPr lang="en-US"/>
          </a:p>
        </p:txBody>
      </p:sp>
      <p:grpSp>
        <p:nvGrpSpPr>
          <p:cNvPr id="3" name="Group 3"/>
          <p:cNvGrpSpPr/>
          <p:nvPr/>
        </p:nvGrpSpPr>
        <p:grpSpPr>
          <a:xfrm>
            <a:off x="1246681" y="1242201"/>
            <a:ext cx="15765355" cy="790558"/>
            <a:chOff x="0" y="0"/>
            <a:chExt cx="3416103" cy="171301"/>
          </a:xfrm>
        </p:grpSpPr>
        <p:sp>
          <p:nvSpPr>
            <p:cNvPr id="4" name="Freeform 4"/>
            <p:cNvSpPr/>
            <p:nvPr/>
          </p:nvSpPr>
          <p:spPr>
            <a:xfrm>
              <a:off x="0" y="0"/>
              <a:ext cx="3416103" cy="171301"/>
            </a:xfrm>
            <a:custGeom>
              <a:avLst/>
              <a:gdLst/>
              <a:ahLst/>
              <a:cxnLst/>
              <a:rect l="l" t="t" r="r" b="b"/>
              <a:pathLst>
                <a:path w="3416103" h="171301">
                  <a:moveTo>
                    <a:pt x="29464" y="0"/>
                  </a:moveTo>
                  <a:lnTo>
                    <a:pt x="3386639" y="0"/>
                  </a:lnTo>
                  <a:cubicBezTo>
                    <a:pt x="3394453" y="0"/>
                    <a:pt x="3401948" y="3104"/>
                    <a:pt x="3407473" y="8630"/>
                  </a:cubicBezTo>
                  <a:cubicBezTo>
                    <a:pt x="3412999" y="14156"/>
                    <a:pt x="3416103" y="21650"/>
                    <a:pt x="3416103" y="29464"/>
                  </a:cubicBezTo>
                  <a:lnTo>
                    <a:pt x="3416103" y="141837"/>
                  </a:lnTo>
                  <a:cubicBezTo>
                    <a:pt x="3416103" y="149652"/>
                    <a:pt x="3412999" y="157146"/>
                    <a:pt x="3407473" y="162672"/>
                  </a:cubicBezTo>
                  <a:cubicBezTo>
                    <a:pt x="3401948" y="168197"/>
                    <a:pt x="3394453" y="171301"/>
                    <a:pt x="3386639" y="171301"/>
                  </a:cubicBezTo>
                  <a:lnTo>
                    <a:pt x="29464" y="171301"/>
                  </a:lnTo>
                  <a:cubicBezTo>
                    <a:pt x="21650" y="171301"/>
                    <a:pt x="14156" y="168197"/>
                    <a:pt x="8630" y="162672"/>
                  </a:cubicBezTo>
                  <a:cubicBezTo>
                    <a:pt x="3104" y="157146"/>
                    <a:pt x="0" y="149652"/>
                    <a:pt x="0" y="141837"/>
                  </a:cubicBezTo>
                  <a:lnTo>
                    <a:pt x="0" y="29464"/>
                  </a:lnTo>
                  <a:cubicBezTo>
                    <a:pt x="0" y="21650"/>
                    <a:pt x="3104" y="14156"/>
                    <a:pt x="8630" y="8630"/>
                  </a:cubicBezTo>
                  <a:cubicBezTo>
                    <a:pt x="14156" y="3104"/>
                    <a:pt x="21650" y="0"/>
                    <a:pt x="29464" y="0"/>
                  </a:cubicBezTo>
                  <a:close/>
                </a:path>
              </a:pathLst>
            </a:custGeom>
            <a:solidFill>
              <a:srgbClr val="000000">
                <a:alpha val="0"/>
              </a:srgbClr>
            </a:solidFill>
            <a:ln w="38100" cap="rnd">
              <a:solidFill>
                <a:srgbClr val="FFFFFF"/>
              </a:solidFill>
              <a:prstDash val="solid"/>
              <a:round/>
            </a:ln>
          </p:spPr>
          <p:txBody>
            <a:bodyPr/>
            <a:lstStyle/>
            <a:p>
              <a:endParaRPr lang="en-US"/>
            </a:p>
          </p:txBody>
        </p:sp>
        <p:sp>
          <p:nvSpPr>
            <p:cNvPr id="5" name="TextBox 5"/>
            <p:cNvSpPr txBox="1"/>
            <p:nvPr/>
          </p:nvSpPr>
          <p:spPr>
            <a:xfrm>
              <a:off x="0" y="-38100"/>
              <a:ext cx="3416103"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48878" y="1420056"/>
            <a:ext cx="434848" cy="434848"/>
          </a:xfrm>
          <a:custGeom>
            <a:avLst/>
            <a:gdLst/>
            <a:ahLst/>
            <a:cxnLst/>
            <a:rect l="l" t="t" r="r" b="b"/>
            <a:pathLst>
              <a:path w="434848" h="434848">
                <a:moveTo>
                  <a:pt x="0" y="0"/>
                </a:moveTo>
                <a:lnTo>
                  <a:pt x="434847" y="0"/>
                </a:lnTo>
                <a:lnTo>
                  <a:pt x="434847" y="434848"/>
                </a:lnTo>
                <a:lnTo>
                  <a:pt x="0" y="434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230476" y="1153292"/>
            <a:ext cx="6561169" cy="863600"/>
          </a:xfrm>
          <a:prstGeom prst="rect">
            <a:avLst/>
          </a:prstGeom>
        </p:spPr>
        <p:txBody>
          <a:bodyPr lIns="0" tIns="0" rIns="0" bIns="0" rtlCol="0" anchor="t">
            <a:spAutoFit/>
          </a:bodyPr>
          <a:lstStyle/>
          <a:p>
            <a:pPr algn="l">
              <a:lnSpc>
                <a:spcPts val="7000"/>
              </a:lnSpc>
              <a:spcBef>
                <a:spcPct val="0"/>
              </a:spcBef>
            </a:pPr>
            <a:r>
              <a:rPr lang="en-US" sz="5000" b="1">
                <a:solidFill>
                  <a:srgbClr val="FFFFFF"/>
                </a:solidFill>
                <a:latin typeface="Lato Bold"/>
                <a:ea typeface="Lato Bold"/>
                <a:cs typeface="Lato Bold"/>
                <a:sym typeface="Lato Bold"/>
              </a:rPr>
              <a:t>Random Forest</a:t>
            </a:r>
          </a:p>
        </p:txBody>
      </p:sp>
      <p:grpSp>
        <p:nvGrpSpPr>
          <p:cNvPr id="8" name="Group 8"/>
          <p:cNvGrpSpPr/>
          <p:nvPr/>
        </p:nvGrpSpPr>
        <p:grpSpPr>
          <a:xfrm>
            <a:off x="2896598" y="3204334"/>
            <a:ext cx="11790092" cy="1508144"/>
            <a:chOff x="0" y="0"/>
            <a:chExt cx="2109684" cy="269863"/>
          </a:xfrm>
        </p:grpSpPr>
        <p:sp>
          <p:nvSpPr>
            <p:cNvPr id="9" name="Freeform 9"/>
            <p:cNvSpPr/>
            <p:nvPr/>
          </p:nvSpPr>
          <p:spPr>
            <a:xfrm>
              <a:off x="0" y="0"/>
              <a:ext cx="2109685" cy="269863"/>
            </a:xfrm>
            <a:custGeom>
              <a:avLst/>
              <a:gdLst/>
              <a:ahLst/>
              <a:cxnLst/>
              <a:rect l="l" t="t" r="r" b="b"/>
              <a:pathLst>
                <a:path w="2109685" h="269863">
                  <a:moveTo>
                    <a:pt x="39399" y="0"/>
                  </a:moveTo>
                  <a:lnTo>
                    <a:pt x="2070286" y="0"/>
                  </a:lnTo>
                  <a:cubicBezTo>
                    <a:pt x="2092045" y="0"/>
                    <a:pt x="2109685" y="17639"/>
                    <a:pt x="2109685" y="39399"/>
                  </a:cubicBezTo>
                  <a:lnTo>
                    <a:pt x="2109685" y="230464"/>
                  </a:lnTo>
                  <a:cubicBezTo>
                    <a:pt x="2109685" y="240913"/>
                    <a:pt x="2105534" y="250934"/>
                    <a:pt x="2098145" y="258323"/>
                  </a:cubicBezTo>
                  <a:cubicBezTo>
                    <a:pt x="2090756" y="265712"/>
                    <a:pt x="2080735" y="269863"/>
                    <a:pt x="2070286" y="269863"/>
                  </a:cubicBezTo>
                  <a:lnTo>
                    <a:pt x="39399" y="269863"/>
                  </a:lnTo>
                  <a:cubicBezTo>
                    <a:pt x="28950" y="269863"/>
                    <a:pt x="18928" y="265712"/>
                    <a:pt x="11540" y="258323"/>
                  </a:cubicBezTo>
                  <a:cubicBezTo>
                    <a:pt x="4151" y="250934"/>
                    <a:pt x="0" y="240913"/>
                    <a:pt x="0" y="230464"/>
                  </a:cubicBezTo>
                  <a:lnTo>
                    <a:pt x="0" y="39399"/>
                  </a:lnTo>
                  <a:cubicBezTo>
                    <a:pt x="0" y="28950"/>
                    <a:pt x="4151" y="18928"/>
                    <a:pt x="11540" y="11540"/>
                  </a:cubicBezTo>
                  <a:cubicBezTo>
                    <a:pt x="18928" y="4151"/>
                    <a:pt x="28950" y="0"/>
                    <a:pt x="39399" y="0"/>
                  </a:cubicBezTo>
                  <a:close/>
                </a:path>
              </a:pathLst>
            </a:custGeom>
            <a:solidFill>
              <a:srgbClr val="000000"/>
            </a:solidFill>
            <a:ln w="38100" cap="rnd">
              <a:solidFill>
                <a:srgbClr val="FBF9F1"/>
              </a:solidFill>
              <a:prstDash val="solid"/>
              <a:round/>
            </a:ln>
          </p:spPr>
          <p:txBody>
            <a:bodyPr/>
            <a:lstStyle/>
            <a:p>
              <a:endParaRPr lang="en-US"/>
            </a:p>
          </p:txBody>
        </p:sp>
        <p:sp>
          <p:nvSpPr>
            <p:cNvPr id="10" name="TextBox 10"/>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896598" y="5378133"/>
            <a:ext cx="11790092" cy="3880167"/>
            <a:chOff x="0" y="0"/>
            <a:chExt cx="2109684" cy="694306"/>
          </a:xfrm>
        </p:grpSpPr>
        <p:sp>
          <p:nvSpPr>
            <p:cNvPr id="12" name="Freeform 12"/>
            <p:cNvSpPr/>
            <p:nvPr/>
          </p:nvSpPr>
          <p:spPr>
            <a:xfrm>
              <a:off x="0" y="0"/>
              <a:ext cx="2109685" cy="694306"/>
            </a:xfrm>
            <a:custGeom>
              <a:avLst/>
              <a:gdLst/>
              <a:ahLst/>
              <a:cxnLst/>
              <a:rect l="l" t="t" r="r" b="b"/>
              <a:pathLst>
                <a:path w="2109685" h="694306">
                  <a:moveTo>
                    <a:pt x="13133" y="0"/>
                  </a:moveTo>
                  <a:lnTo>
                    <a:pt x="2096552" y="0"/>
                  </a:lnTo>
                  <a:cubicBezTo>
                    <a:pt x="2100035" y="0"/>
                    <a:pt x="2103375" y="1384"/>
                    <a:pt x="2105838" y="3847"/>
                  </a:cubicBezTo>
                  <a:cubicBezTo>
                    <a:pt x="2108301" y="6309"/>
                    <a:pt x="2109685" y="9650"/>
                    <a:pt x="2109685" y="13133"/>
                  </a:cubicBezTo>
                  <a:lnTo>
                    <a:pt x="2109685" y="681173"/>
                  </a:lnTo>
                  <a:cubicBezTo>
                    <a:pt x="2109685" y="684656"/>
                    <a:pt x="2108301" y="687996"/>
                    <a:pt x="2105838" y="690459"/>
                  </a:cubicBezTo>
                  <a:cubicBezTo>
                    <a:pt x="2103375" y="692922"/>
                    <a:pt x="2100035" y="694306"/>
                    <a:pt x="2096552" y="694306"/>
                  </a:cubicBezTo>
                  <a:lnTo>
                    <a:pt x="13133" y="694306"/>
                  </a:lnTo>
                  <a:cubicBezTo>
                    <a:pt x="9650" y="694306"/>
                    <a:pt x="6309" y="692922"/>
                    <a:pt x="3847" y="690459"/>
                  </a:cubicBezTo>
                  <a:cubicBezTo>
                    <a:pt x="1384" y="687996"/>
                    <a:pt x="0" y="684656"/>
                    <a:pt x="0" y="681173"/>
                  </a:cubicBezTo>
                  <a:lnTo>
                    <a:pt x="0" y="13133"/>
                  </a:lnTo>
                  <a:cubicBezTo>
                    <a:pt x="0" y="9650"/>
                    <a:pt x="1384" y="6309"/>
                    <a:pt x="3847" y="3847"/>
                  </a:cubicBezTo>
                  <a:cubicBezTo>
                    <a:pt x="6309" y="1384"/>
                    <a:pt x="9650" y="0"/>
                    <a:pt x="13133" y="0"/>
                  </a:cubicBezTo>
                  <a:close/>
                </a:path>
              </a:pathLst>
            </a:custGeom>
            <a:solidFill>
              <a:srgbClr val="FBF9F1"/>
            </a:solidFill>
            <a:ln w="38100" cap="sq">
              <a:solidFill>
                <a:srgbClr val="FBF9F1"/>
              </a:solidFill>
              <a:prstDash val="solid"/>
              <a:miter/>
            </a:ln>
          </p:spPr>
          <p:txBody>
            <a:bodyPr/>
            <a:lstStyle/>
            <a:p>
              <a:endParaRPr lang="en-US"/>
            </a:p>
          </p:txBody>
        </p:sp>
        <p:sp>
          <p:nvSpPr>
            <p:cNvPr id="13" name="TextBox 13"/>
            <p:cNvSpPr txBox="1"/>
            <p:nvPr/>
          </p:nvSpPr>
          <p:spPr>
            <a:xfrm>
              <a:off x="0" y="-38100"/>
              <a:ext cx="2109684" cy="73240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3649802" y="3619391"/>
            <a:ext cx="672945" cy="678030"/>
          </a:xfrm>
          <a:custGeom>
            <a:avLst/>
            <a:gdLst/>
            <a:ahLst/>
            <a:cxnLst/>
            <a:rect l="l" t="t" r="r" b="b"/>
            <a:pathLst>
              <a:path w="672945" h="678030">
                <a:moveTo>
                  <a:pt x="0" y="0"/>
                </a:moveTo>
                <a:lnTo>
                  <a:pt x="672945" y="0"/>
                </a:lnTo>
                <a:lnTo>
                  <a:pt x="672945" y="678030"/>
                </a:lnTo>
                <a:lnTo>
                  <a:pt x="0" y="678030"/>
                </a:lnTo>
                <a:lnTo>
                  <a:pt x="0" y="0"/>
                </a:lnTo>
                <a:close/>
              </a:path>
            </a:pathLst>
          </a:custGeom>
          <a:blipFill>
            <a:blip r:embed="rId5"/>
            <a:stretch>
              <a:fillRect/>
            </a:stretch>
          </a:blipFill>
        </p:spPr>
        <p:txBody>
          <a:bodyPr/>
          <a:lstStyle/>
          <a:p>
            <a:endParaRPr lang="en-US"/>
          </a:p>
        </p:txBody>
      </p:sp>
      <p:sp>
        <p:nvSpPr>
          <p:cNvPr id="15" name="TextBox 15"/>
          <p:cNvSpPr txBox="1"/>
          <p:nvPr/>
        </p:nvSpPr>
        <p:spPr>
          <a:xfrm>
            <a:off x="3597015" y="3475855"/>
            <a:ext cx="9814452" cy="738644"/>
          </a:xfrm>
          <a:prstGeom prst="rect">
            <a:avLst/>
          </a:prstGeom>
        </p:spPr>
        <p:txBody>
          <a:bodyPr lIns="0" tIns="0" rIns="0" bIns="0" rtlCol="0" anchor="t">
            <a:spAutoFit/>
          </a:bodyPr>
          <a:lstStyle/>
          <a:p>
            <a:pPr algn="l">
              <a:lnSpc>
                <a:spcPts val="5769"/>
              </a:lnSpc>
              <a:spcBef>
                <a:spcPct val="0"/>
              </a:spcBef>
            </a:pPr>
            <a:r>
              <a:rPr lang="en-US" sz="4121" b="1">
                <a:solidFill>
                  <a:srgbClr val="FBF9F1"/>
                </a:solidFill>
                <a:latin typeface="Poppins Bold"/>
                <a:ea typeface="Poppins Bold"/>
                <a:cs typeface="Poppins Bold"/>
                <a:sym typeface="Poppins Bold"/>
              </a:rPr>
              <a:t>WHY RANDOM FOREST</a:t>
            </a:r>
          </a:p>
        </p:txBody>
      </p:sp>
      <p:sp>
        <p:nvSpPr>
          <p:cNvPr id="16" name="TextBox 16"/>
          <p:cNvSpPr txBox="1"/>
          <p:nvPr/>
        </p:nvSpPr>
        <p:spPr>
          <a:xfrm>
            <a:off x="3597015" y="6236478"/>
            <a:ext cx="10389260" cy="1708451"/>
          </a:xfrm>
          <a:prstGeom prst="rect">
            <a:avLst/>
          </a:prstGeom>
        </p:spPr>
        <p:txBody>
          <a:bodyPr lIns="0" tIns="0" rIns="0" bIns="0" rtlCol="0" anchor="t">
            <a:spAutoFit/>
          </a:bodyPr>
          <a:lstStyle/>
          <a:p>
            <a:pPr marL="699114" lvl="1" indent="-349557" algn="l">
              <a:lnSpc>
                <a:spcPts val="4533"/>
              </a:lnSpc>
              <a:buFont typeface="Arial"/>
              <a:buChar char="•"/>
            </a:pPr>
            <a:r>
              <a:rPr lang="en-US" sz="3238" b="1">
                <a:solidFill>
                  <a:srgbClr val="000000"/>
                </a:solidFill>
                <a:latin typeface="Lato Bold"/>
                <a:ea typeface="Lato Bold"/>
                <a:cs typeface="Lato Bold"/>
                <a:sym typeface="Lato Bold"/>
              </a:rPr>
              <a:t>Handles Complex Relationships</a:t>
            </a:r>
          </a:p>
          <a:p>
            <a:pPr marL="699114" lvl="1" indent="-349557" algn="l">
              <a:lnSpc>
                <a:spcPts val="4533"/>
              </a:lnSpc>
              <a:buFont typeface="Arial"/>
              <a:buChar char="•"/>
            </a:pPr>
            <a:r>
              <a:rPr lang="en-US" sz="3238" b="1">
                <a:solidFill>
                  <a:srgbClr val="000000"/>
                </a:solidFill>
                <a:latin typeface="Lato Bold"/>
                <a:ea typeface="Lato Bold"/>
                <a:cs typeface="Lato Bold"/>
                <a:sym typeface="Lato Bold"/>
              </a:rPr>
              <a:t>Higher Accuracy</a:t>
            </a:r>
          </a:p>
          <a:p>
            <a:pPr marL="699114" lvl="1" indent="-349557" algn="l">
              <a:lnSpc>
                <a:spcPts val="4533"/>
              </a:lnSpc>
              <a:spcBef>
                <a:spcPct val="0"/>
              </a:spcBef>
              <a:buFont typeface="Arial"/>
              <a:buChar char="•"/>
            </a:pPr>
            <a:r>
              <a:rPr lang="en-US" sz="3238" b="1">
                <a:solidFill>
                  <a:srgbClr val="000000"/>
                </a:solidFill>
                <a:latin typeface="Lato Bold"/>
                <a:ea typeface="Lato Bold"/>
                <a:cs typeface="Lato Bold"/>
                <a:sym typeface="Lato Bold"/>
              </a:rPr>
              <a:t>Handles Missing Data Well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2315256" y="-983328"/>
            <a:ext cx="12766361" cy="13125451"/>
          </a:xfrm>
          <a:custGeom>
            <a:avLst/>
            <a:gdLst/>
            <a:ahLst/>
            <a:cxnLst/>
            <a:rect l="l" t="t" r="r" b="b"/>
            <a:pathLst>
              <a:path w="12766361" h="13125451">
                <a:moveTo>
                  <a:pt x="0" y="0"/>
                </a:moveTo>
                <a:lnTo>
                  <a:pt x="12766361" y="0"/>
                </a:lnTo>
                <a:lnTo>
                  <a:pt x="12766361" y="13125450"/>
                </a:lnTo>
                <a:lnTo>
                  <a:pt x="0" y="13125450"/>
                </a:lnTo>
                <a:lnTo>
                  <a:pt x="0" y="0"/>
                </a:lnTo>
                <a:close/>
              </a:path>
            </a:pathLst>
          </a:custGeom>
          <a:blipFill>
            <a:blip r:embed="rId2"/>
            <a:stretch>
              <a:fillRect l="-157" b="-4469"/>
            </a:stretch>
          </a:blipFill>
        </p:spPr>
        <p:txBody>
          <a:bodyPr/>
          <a:lstStyle/>
          <a:p>
            <a:endParaRPr lang="en-US"/>
          </a:p>
        </p:txBody>
      </p:sp>
      <p:grpSp>
        <p:nvGrpSpPr>
          <p:cNvPr id="3" name="Group 3"/>
          <p:cNvGrpSpPr/>
          <p:nvPr/>
        </p:nvGrpSpPr>
        <p:grpSpPr>
          <a:xfrm>
            <a:off x="2869189" y="1874899"/>
            <a:ext cx="1240483" cy="12404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877530" y="6983446"/>
            <a:ext cx="1240483" cy="12404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2877530" y="4428513"/>
            <a:ext cx="1240483" cy="1240483"/>
            <a:chOff x="0" y="0"/>
            <a:chExt cx="1653977" cy="1653977"/>
          </a:xfrm>
        </p:grpSpPr>
        <p:grpSp>
          <p:nvGrpSpPr>
            <p:cNvPr id="10" name="Group 10"/>
            <p:cNvGrpSpPr/>
            <p:nvPr/>
          </p:nvGrpSpPr>
          <p:grpSpPr>
            <a:xfrm>
              <a:off x="0" y="0"/>
              <a:ext cx="1653977" cy="16539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TextBox 13"/>
            <p:cNvSpPr txBox="1"/>
            <p:nvPr/>
          </p:nvSpPr>
          <p:spPr>
            <a:xfrm>
              <a:off x="620693"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2</a:t>
              </a:r>
            </a:p>
          </p:txBody>
        </p:sp>
      </p:grpSp>
      <p:sp>
        <p:nvSpPr>
          <p:cNvPr id="14" name="Freeform 14"/>
          <p:cNvSpPr/>
          <p:nvPr/>
        </p:nvSpPr>
        <p:spPr>
          <a:xfrm>
            <a:off x="4713682" y="1874899"/>
            <a:ext cx="11301259" cy="1666936"/>
          </a:xfrm>
          <a:custGeom>
            <a:avLst/>
            <a:gdLst/>
            <a:ahLst/>
            <a:cxnLst/>
            <a:rect l="l" t="t" r="r" b="b"/>
            <a:pathLst>
              <a:path w="11301259" h="1666936">
                <a:moveTo>
                  <a:pt x="0" y="0"/>
                </a:moveTo>
                <a:lnTo>
                  <a:pt x="11301259" y="0"/>
                </a:lnTo>
                <a:lnTo>
                  <a:pt x="11301259" y="1666936"/>
                </a:lnTo>
                <a:lnTo>
                  <a:pt x="0" y="1666936"/>
                </a:lnTo>
                <a:lnTo>
                  <a:pt x="0" y="0"/>
                </a:lnTo>
                <a:close/>
              </a:path>
            </a:pathLst>
          </a:custGeom>
          <a:blipFill>
            <a:blip r:embed="rId3"/>
            <a:stretch>
              <a:fillRect/>
            </a:stretch>
          </a:blipFill>
        </p:spPr>
        <p:txBody>
          <a:bodyPr/>
          <a:lstStyle/>
          <a:p>
            <a:endParaRPr lang="en-US"/>
          </a:p>
        </p:txBody>
      </p:sp>
      <p:sp>
        <p:nvSpPr>
          <p:cNvPr id="15" name="Freeform 15"/>
          <p:cNvSpPr/>
          <p:nvPr/>
        </p:nvSpPr>
        <p:spPr>
          <a:xfrm>
            <a:off x="4713682" y="4518112"/>
            <a:ext cx="11208917" cy="1061285"/>
          </a:xfrm>
          <a:custGeom>
            <a:avLst/>
            <a:gdLst/>
            <a:ahLst/>
            <a:cxnLst/>
            <a:rect l="l" t="t" r="r" b="b"/>
            <a:pathLst>
              <a:path w="11208917" h="1061285">
                <a:moveTo>
                  <a:pt x="0" y="0"/>
                </a:moveTo>
                <a:lnTo>
                  <a:pt x="11208917" y="0"/>
                </a:lnTo>
                <a:lnTo>
                  <a:pt x="11208917" y="1061285"/>
                </a:lnTo>
                <a:lnTo>
                  <a:pt x="0" y="1061285"/>
                </a:lnTo>
                <a:lnTo>
                  <a:pt x="0" y="0"/>
                </a:lnTo>
                <a:close/>
              </a:path>
            </a:pathLst>
          </a:custGeom>
          <a:blipFill>
            <a:blip r:embed="rId4"/>
            <a:stretch>
              <a:fillRect/>
            </a:stretch>
          </a:blipFill>
        </p:spPr>
        <p:txBody>
          <a:bodyPr/>
          <a:lstStyle/>
          <a:p>
            <a:endParaRPr lang="en-US"/>
          </a:p>
        </p:txBody>
      </p:sp>
      <p:sp>
        <p:nvSpPr>
          <p:cNvPr id="16" name="Freeform 16"/>
          <p:cNvSpPr/>
          <p:nvPr/>
        </p:nvSpPr>
        <p:spPr>
          <a:xfrm>
            <a:off x="4713682" y="6775672"/>
            <a:ext cx="11208917" cy="2482628"/>
          </a:xfrm>
          <a:custGeom>
            <a:avLst/>
            <a:gdLst/>
            <a:ahLst/>
            <a:cxnLst/>
            <a:rect l="l" t="t" r="r" b="b"/>
            <a:pathLst>
              <a:path w="11208917" h="2482628">
                <a:moveTo>
                  <a:pt x="0" y="0"/>
                </a:moveTo>
                <a:lnTo>
                  <a:pt x="11208917" y="0"/>
                </a:lnTo>
                <a:lnTo>
                  <a:pt x="11208917" y="2482628"/>
                </a:lnTo>
                <a:lnTo>
                  <a:pt x="0" y="2482628"/>
                </a:lnTo>
                <a:lnTo>
                  <a:pt x="0" y="0"/>
                </a:lnTo>
                <a:close/>
              </a:path>
            </a:pathLst>
          </a:custGeom>
          <a:blipFill>
            <a:blip r:embed="rId5"/>
            <a:stretch>
              <a:fillRect t="-3139" b="-3139"/>
            </a:stretch>
          </a:blipFill>
        </p:spPr>
        <p:txBody>
          <a:bodyPr/>
          <a:lstStyle/>
          <a:p>
            <a:endParaRPr lang="en-US"/>
          </a:p>
        </p:txBody>
      </p:sp>
      <p:sp>
        <p:nvSpPr>
          <p:cNvPr id="17" name="TextBox 17"/>
          <p:cNvSpPr txBox="1"/>
          <p:nvPr/>
        </p:nvSpPr>
        <p:spPr>
          <a:xfrm>
            <a:off x="3343050" y="2091280"/>
            <a:ext cx="309443" cy="72199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1</a:t>
            </a:r>
          </a:p>
        </p:txBody>
      </p:sp>
      <p:sp>
        <p:nvSpPr>
          <p:cNvPr id="18" name="TextBox 18"/>
          <p:cNvSpPr txBox="1"/>
          <p:nvPr/>
        </p:nvSpPr>
        <p:spPr>
          <a:xfrm>
            <a:off x="3346925" y="7199827"/>
            <a:ext cx="309443" cy="721997"/>
          </a:xfrm>
          <a:prstGeom prst="rect">
            <a:avLst/>
          </a:prstGeom>
        </p:spPr>
        <p:txBody>
          <a:bodyPr lIns="0" tIns="0" rIns="0" bIns="0" rtlCol="0" anchor="t">
            <a:spAutoFit/>
          </a:bodyPr>
          <a:lstStyle/>
          <a:p>
            <a:pPr marL="0" lvl="0" indent="0" algn="ctr">
              <a:lnSpc>
                <a:spcPts val="5879"/>
              </a:lnSpc>
              <a:spcBef>
                <a:spcPct val="0"/>
              </a:spcBef>
            </a:pPr>
            <a:r>
              <a:rPr lang="en-US" sz="4199" b="1" u="none" strike="noStrike">
                <a:solidFill>
                  <a:srgbClr val="000000"/>
                </a:solidFill>
                <a:latin typeface="Lato Bold"/>
                <a:ea typeface="Lato Bold"/>
                <a:cs typeface="Lato Bold"/>
                <a:sym typeface="Lato Bold"/>
              </a:rPr>
              <a:t>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txBody>
          <a:bodyPr/>
          <a:lstStyle/>
          <a:p>
            <a:endParaRPr lang="en-US"/>
          </a:p>
        </p:txBody>
      </p:sp>
      <p:sp>
        <p:nvSpPr>
          <p:cNvPr id="3" name="Freeform 3"/>
          <p:cNvSpPr/>
          <p:nvPr/>
        </p:nvSpPr>
        <p:spPr>
          <a:xfrm rot="7410612">
            <a:off x="15236894" y="3514366"/>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US"/>
          </a:p>
        </p:txBody>
      </p:sp>
      <p:sp>
        <p:nvSpPr>
          <p:cNvPr id="4" name="Freeform 4"/>
          <p:cNvSpPr/>
          <p:nvPr/>
        </p:nvSpPr>
        <p:spPr>
          <a:xfrm>
            <a:off x="16608890" y="861778"/>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703495"/>
            <a:ext cx="15338748" cy="966976"/>
            <a:chOff x="0" y="0"/>
            <a:chExt cx="4039835" cy="254677"/>
          </a:xfrm>
        </p:grpSpPr>
        <p:sp>
          <p:nvSpPr>
            <p:cNvPr id="6" name="Freeform 6"/>
            <p:cNvSpPr/>
            <p:nvPr/>
          </p:nvSpPr>
          <p:spPr>
            <a:xfrm>
              <a:off x="0" y="0"/>
              <a:ext cx="4039835" cy="254677"/>
            </a:xfrm>
            <a:custGeom>
              <a:avLst/>
              <a:gdLst/>
              <a:ahLst/>
              <a:cxnLst/>
              <a:rect l="l" t="t" r="r" b="b"/>
              <a:pathLst>
                <a:path w="4039835" h="254677">
                  <a:moveTo>
                    <a:pt x="30284" y="0"/>
                  </a:moveTo>
                  <a:lnTo>
                    <a:pt x="4009551" y="0"/>
                  </a:lnTo>
                  <a:cubicBezTo>
                    <a:pt x="4026276" y="0"/>
                    <a:pt x="4039835" y="13559"/>
                    <a:pt x="4039835" y="30284"/>
                  </a:cubicBezTo>
                  <a:lnTo>
                    <a:pt x="4039835" y="224393"/>
                  </a:lnTo>
                  <a:cubicBezTo>
                    <a:pt x="4039835" y="241118"/>
                    <a:pt x="4026276" y="254677"/>
                    <a:pt x="4009551" y="254677"/>
                  </a:cubicBezTo>
                  <a:lnTo>
                    <a:pt x="30284" y="254677"/>
                  </a:lnTo>
                  <a:cubicBezTo>
                    <a:pt x="13559" y="254677"/>
                    <a:pt x="0" y="241118"/>
                    <a:pt x="0" y="22439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7" name="TextBox 7"/>
            <p:cNvSpPr txBox="1"/>
            <p:nvPr/>
          </p:nvSpPr>
          <p:spPr>
            <a:xfrm>
              <a:off x="0" y="-76200"/>
              <a:ext cx="4039835" cy="330877"/>
            </a:xfrm>
            <a:prstGeom prst="rect">
              <a:avLst/>
            </a:prstGeom>
          </p:spPr>
          <p:txBody>
            <a:bodyPr lIns="50800" tIns="50800" rIns="50800" bIns="50800" rtlCol="0" anchor="ctr"/>
            <a:lstStyle/>
            <a:p>
              <a:pPr algn="ctr">
                <a:lnSpc>
                  <a:spcPts val="5599"/>
                </a:lnSpc>
              </a:pPr>
              <a:r>
                <a:rPr lang="en-US" sz="3999" b="1">
                  <a:solidFill>
                    <a:srgbClr val="FFFFFF"/>
                  </a:solidFill>
                  <a:latin typeface="Lato Bold"/>
                  <a:ea typeface="Lato Bold"/>
                  <a:cs typeface="Lato Bold"/>
                  <a:sym typeface="Lato Bold"/>
                </a:rPr>
                <a:t>Confusion Matrix - Logistic Regression | Random Forest</a:t>
              </a:r>
            </a:p>
          </p:txBody>
        </p:sp>
      </p:grpSp>
      <p:sp>
        <p:nvSpPr>
          <p:cNvPr id="8" name="Freeform 8"/>
          <p:cNvSpPr/>
          <p:nvPr/>
        </p:nvSpPr>
        <p:spPr>
          <a:xfrm>
            <a:off x="1412575" y="2216366"/>
            <a:ext cx="6824561" cy="7179596"/>
          </a:xfrm>
          <a:custGeom>
            <a:avLst/>
            <a:gdLst/>
            <a:ahLst/>
            <a:cxnLst/>
            <a:rect l="l" t="t" r="r" b="b"/>
            <a:pathLst>
              <a:path w="6824561" h="7179596">
                <a:moveTo>
                  <a:pt x="0" y="0"/>
                </a:moveTo>
                <a:lnTo>
                  <a:pt x="6824561" y="0"/>
                </a:lnTo>
                <a:lnTo>
                  <a:pt x="6824561" y="7179596"/>
                </a:lnTo>
                <a:lnTo>
                  <a:pt x="0" y="7179596"/>
                </a:lnTo>
                <a:lnTo>
                  <a:pt x="0" y="0"/>
                </a:lnTo>
                <a:close/>
              </a:path>
            </a:pathLst>
          </a:custGeom>
          <a:blipFill>
            <a:blip r:embed="rId5"/>
            <a:stretch>
              <a:fillRect/>
            </a:stretch>
          </a:blipFill>
        </p:spPr>
        <p:txBody>
          <a:bodyPr/>
          <a:lstStyle/>
          <a:p>
            <a:endParaRPr lang="en-US"/>
          </a:p>
        </p:txBody>
      </p:sp>
      <p:sp>
        <p:nvSpPr>
          <p:cNvPr id="9" name="Freeform 9"/>
          <p:cNvSpPr/>
          <p:nvPr/>
        </p:nvSpPr>
        <p:spPr>
          <a:xfrm>
            <a:off x="9586255" y="2216366"/>
            <a:ext cx="6781193" cy="7320921"/>
          </a:xfrm>
          <a:custGeom>
            <a:avLst/>
            <a:gdLst/>
            <a:ahLst/>
            <a:cxnLst/>
            <a:rect l="l" t="t" r="r" b="b"/>
            <a:pathLst>
              <a:path w="6781193" h="7320921">
                <a:moveTo>
                  <a:pt x="0" y="0"/>
                </a:moveTo>
                <a:lnTo>
                  <a:pt x="6781193" y="0"/>
                </a:lnTo>
                <a:lnTo>
                  <a:pt x="6781193" y="7320921"/>
                </a:lnTo>
                <a:lnTo>
                  <a:pt x="0" y="7320921"/>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9586255" y="9499187"/>
            <a:ext cx="6781193"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Lato"/>
                <a:ea typeface="Lato"/>
                <a:cs typeface="Lato"/>
                <a:sym typeface="Lato"/>
              </a:rPr>
              <a:t>Random Forest</a:t>
            </a:r>
          </a:p>
        </p:txBody>
      </p:sp>
      <p:sp>
        <p:nvSpPr>
          <p:cNvPr id="11" name="TextBox 11"/>
          <p:cNvSpPr txBox="1"/>
          <p:nvPr/>
        </p:nvSpPr>
        <p:spPr>
          <a:xfrm>
            <a:off x="1412575" y="9357862"/>
            <a:ext cx="6824561"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Lato"/>
                <a:ea typeface="Lato"/>
                <a:cs typeface="Lato"/>
                <a:sym typeface="Lato"/>
              </a:rPr>
              <a:t>Logistic Regression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1318" y="138465"/>
            <a:ext cx="10093478" cy="10858271"/>
          </a:xfrm>
          <a:custGeom>
            <a:avLst/>
            <a:gdLst/>
            <a:ahLst/>
            <a:cxnLst/>
            <a:rect l="l" t="t" r="r" b="b"/>
            <a:pathLst>
              <a:path w="10093478" h="10858271">
                <a:moveTo>
                  <a:pt x="0" y="0"/>
                </a:moveTo>
                <a:lnTo>
                  <a:pt x="10093479" y="0"/>
                </a:lnTo>
                <a:lnTo>
                  <a:pt x="10093479" y="10858271"/>
                </a:lnTo>
                <a:lnTo>
                  <a:pt x="0" y="10858271"/>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n-US"/>
          </a:p>
        </p:txBody>
      </p:sp>
      <p:sp>
        <p:nvSpPr>
          <p:cNvPr id="4" name="Freeform 4"/>
          <p:cNvSpPr/>
          <p:nvPr/>
        </p:nvSpPr>
        <p:spPr>
          <a:xfrm>
            <a:off x="16505555" y="1186983"/>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899310" y="1028700"/>
            <a:ext cx="15338748" cy="966976"/>
            <a:chOff x="0" y="0"/>
            <a:chExt cx="4039835" cy="254677"/>
          </a:xfrm>
        </p:grpSpPr>
        <p:sp>
          <p:nvSpPr>
            <p:cNvPr id="6" name="Freeform 6"/>
            <p:cNvSpPr/>
            <p:nvPr/>
          </p:nvSpPr>
          <p:spPr>
            <a:xfrm>
              <a:off x="0" y="0"/>
              <a:ext cx="4039835" cy="254677"/>
            </a:xfrm>
            <a:custGeom>
              <a:avLst/>
              <a:gdLst/>
              <a:ahLst/>
              <a:cxnLst/>
              <a:rect l="l" t="t" r="r" b="b"/>
              <a:pathLst>
                <a:path w="4039835" h="254677">
                  <a:moveTo>
                    <a:pt x="30284" y="0"/>
                  </a:moveTo>
                  <a:lnTo>
                    <a:pt x="4009551" y="0"/>
                  </a:lnTo>
                  <a:cubicBezTo>
                    <a:pt x="4026276" y="0"/>
                    <a:pt x="4039835" y="13559"/>
                    <a:pt x="4039835" y="30284"/>
                  </a:cubicBezTo>
                  <a:lnTo>
                    <a:pt x="4039835" y="224393"/>
                  </a:lnTo>
                  <a:cubicBezTo>
                    <a:pt x="4039835" y="241118"/>
                    <a:pt x="4026276" y="254677"/>
                    <a:pt x="4009551" y="254677"/>
                  </a:cubicBezTo>
                  <a:lnTo>
                    <a:pt x="30284" y="254677"/>
                  </a:lnTo>
                  <a:cubicBezTo>
                    <a:pt x="13559" y="254677"/>
                    <a:pt x="0" y="241118"/>
                    <a:pt x="0" y="22439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7" name="TextBox 7"/>
            <p:cNvSpPr txBox="1"/>
            <p:nvPr/>
          </p:nvSpPr>
          <p:spPr>
            <a:xfrm>
              <a:off x="0" y="-76200"/>
              <a:ext cx="4039835" cy="330877"/>
            </a:xfrm>
            <a:prstGeom prst="rect">
              <a:avLst/>
            </a:prstGeom>
          </p:spPr>
          <p:txBody>
            <a:bodyPr lIns="50800" tIns="50800" rIns="50800" bIns="50800" rtlCol="0" anchor="ctr"/>
            <a:lstStyle/>
            <a:p>
              <a:pPr algn="ctr">
                <a:lnSpc>
                  <a:spcPts val="5599"/>
                </a:lnSpc>
              </a:pPr>
              <a:r>
                <a:rPr lang="en-US" sz="3999" b="1">
                  <a:solidFill>
                    <a:srgbClr val="FFFFFF"/>
                  </a:solidFill>
                  <a:latin typeface="Lato Bold"/>
                  <a:ea typeface="Lato Bold"/>
                  <a:cs typeface="Lato Bold"/>
                  <a:sym typeface="Lato Bold"/>
                </a:rPr>
                <a:t>Classification Report - Logistic Regression | Random Forest</a:t>
              </a:r>
            </a:p>
          </p:txBody>
        </p:sp>
      </p:grpSp>
      <p:sp>
        <p:nvSpPr>
          <p:cNvPr id="8" name="Freeform 8"/>
          <p:cNvSpPr/>
          <p:nvPr/>
        </p:nvSpPr>
        <p:spPr>
          <a:xfrm>
            <a:off x="899310" y="3709233"/>
            <a:ext cx="7926487" cy="3239952"/>
          </a:xfrm>
          <a:custGeom>
            <a:avLst/>
            <a:gdLst/>
            <a:ahLst/>
            <a:cxnLst/>
            <a:rect l="l" t="t" r="r" b="b"/>
            <a:pathLst>
              <a:path w="7926487" h="3239952">
                <a:moveTo>
                  <a:pt x="0" y="0"/>
                </a:moveTo>
                <a:lnTo>
                  <a:pt x="7926487" y="0"/>
                </a:lnTo>
                <a:lnTo>
                  <a:pt x="7926487" y="3239951"/>
                </a:lnTo>
                <a:lnTo>
                  <a:pt x="0" y="3239951"/>
                </a:lnTo>
                <a:lnTo>
                  <a:pt x="0" y="0"/>
                </a:lnTo>
                <a:close/>
              </a:path>
            </a:pathLst>
          </a:custGeom>
          <a:blipFill>
            <a:blip r:embed="rId6"/>
            <a:stretch>
              <a:fillRect/>
            </a:stretch>
          </a:blipFill>
        </p:spPr>
        <p:txBody>
          <a:bodyPr/>
          <a:lstStyle/>
          <a:p>
            <a:endParaRPr lang="en-US"/>
          </a:p>
        </p:txBody>
      </p:sp>
      <p:sp>
        <p:nvSpPr>
          <p:cNvPr id="9" name="Freeform 9"/>
          <p:cNvSpPr/>
          <p:nvPr/>
        </p:nvSpPr>
        <p:spPr>
          <a:xfrm>
            <a:off x="9782194" y="3746971"/>
            <a:ext cx="7048566" cy="3164474"/>
          </a:xfrm>
          <a:custGeom>
            <a:avLst/>
            <a:gdLst/>
            <a:ahLst/>
            <a:cxnLst/>
            <a:rect l="l" t="t" r="r" b="b"/>
            <a:pathLst>
              <a:path w="7048566" h="3164474">
                <a:moveTo>
                  <a:pt x="0" y="0"/>
                </a:moveTo>
                <a:lnTo>
                  <a:pt x="7048566" y="0"/>
                </a:lnTo>
                <a:lnTo>
                  <a:pt x="7048566" y="3164474"/>
                </a:lnTo>
                <a:lnTo>
                  <a:pt x="0" y="3164474"/>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450273" y="7063404"/>
            <a:ext cx="6824561"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Lato"/>
                <a:ea typeface="Lato"/>
                <a:cs typeface="Lato"/>
                <a:sym typeface="Lato"/>
              </a:rPr>
              <a:t>Logistic Regression</a:t>
            </a:r>
          </a:p>
        </p:txBody>
      </p:sp>
      <p:sp>
        <p:nvSpPr>
          <p:cNvPr id="11" name="TextBox 11"/>
          <p:cNvSpPr txBox="1"/>
          <p:nvPr/>
        </p:nvSpPr>
        <p:spPr>
          <a:xfrm>
            <a:off x="10049567" y="7063404"/>
            <a:ext cx="6781193"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Lato"/>
                <a:ea typeface="Lato"/>
                <a:cs typeface="Lato"/>
                <a:sym typeface="Lato"/>
              </a:rPr>
              <a:t>Random Forest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55821" flipH="1" flipV="1">
            <a:off x="-3819711" y="-676055"/>
            <a:ext cx="9940582" cy="10671659"/>
          </a:xfrm>
          <a:custGeom>
            <a:avLst/>
            <a:gdLst/>
            <a:ahLst/>
            <a:cxnLst/>
            <a:rect l="l" t="t" r="r" b="b"/>
            <a:pathLst>
              <a:path w="9940582" h="10671659">
                <a:moveTo>
                  <a:pt x="9940582" y="10671659"/>
                </a:moveTo>
                <a:lnTo>
                  <a:pt x="0" y="10671659"/>
                </a:lnTo>
                <a:lnTo>
                  <a:pt x="0" y="0"/>
                </a:lnTo>
                <a:lnTo>
                  <a:pt x="9940582" y="0"/>
                </a:lnTo>
                <a:lnTo>
                  <a:pt x="9940582" y="10671659"/>
                </a:lnTo>
                <a:close/>
              </a:path>
            </a:pathLst>
          </a:custGeom>
          <a:blipFill>
            <a:blip r:embed="rId2"/>
            <a:stretch>
              <a:fillRect l="-54" r="-54"/>
            </a:stretch>
          </a:blipFill>
        </p:spPr>
        <p:txBody>
          <a:bodyPr/>
          <a:lstStyle/>
          <a:p>
            <a:endParaRPr lang="en-US"/>
          </a:p>
        </p:txBody>
      </p:sp>
      <p:grpSp>
        <p:nvGrpSpPr>
          <p:cNvPr id="3" name="Group 3"/>
          <p:cNvGrpSpPr/>
          <p:nvPr/>
        </p:nvGrpSpPr>
        <p:grpSpPr>
          <a:xfrm>
            <a:off x="1246681" y="1242201"/>
            <a:ext cx="15248722" cy="790558"/>
            <a:chOff x="0" y="0"/>
            <a:chExt cx="3304157" cy="171301"/>
          </a:xfrm>
        </p:grpSpPr>
        <p:sp>
          <p:nvSpPr>
            <p:cNvPr id="4" name="Freeform 4"/>
            <p:cNvSpPr/>
            <p:nvPr/>
          </p:nvSpPr>
          <p:spPr>
            <a:xfrm>
              <a:off x="0" y="0"/>
              <a:ext cx="3304157" cy="171301"/>
            </a:xfrm>
            <a:custGeom>
              <a:avLst/>
              <a:gdLst/>
              <a:ahLst/>
              <a:cxnLst/>
              <a:rect l="l" t="t" r="r" b="b"/>
              <a:pathLst>
                <a:path w="3304157" h="171301">
                  <a:moveTo>
                    <a:pt x="30463" y="0"/>
                  </a:moveTo>
                  <a:lnTo>
                    <a:pt x="3273694" y="0"/>
                  </a:lnTo>
                  <a:cubicBezTo>
                    <a:pt x="3290518" y="0"/>
                    <a:pt x="3304157" y="13639"/>
                    <a:pt x="3304157" y="30463"/>
                  </a:cubicBezTo>
                  <a:lnTo>
                    <a:pt x="3304157" y="140839"/>
                  </a:lnTo>
                  <a:cubicBezTo>
                    <a:pt x="3304157" y="157663"/>
                    <a:pt x="3290518" y="171301"/>
                    <a:pt x="3273694" y="171301"/>
                  </a:cubicBezTo>
                  <a:lnTo>
                    <a:pt x="30463" y="171301"/>
                  </a:lnTo>
                  <a:cubicBezTo>
                    <a:pt x="13639" y="171301"/>
                    <a:pt x="0" y="157663"/>
                    <a:pt x="0" y="140839"/>
                  </a:cubicBezTo>
                  <a:lnTo>
                    <a:pt x="0" y="30463"/>
                  </a:lnTo>
                  <a:cubicBezTo>
                    <a:pt x="0" y="13639"/>
                    <a:pt x="13639" y="0"/>
                    <a:pt x="30463" y="0"/>
                  </a:cubicBezTo>
                  <a:close/>
                </a:path>
              </a:pathLst>
            </a:custGeom>
            <a:solidFill>
              <a:srgbClr val="000000">
                <a:alpha val="0"/>
              </a:srgbClr>
            </a:solidFill>
            <a:ln w="38100" cap="rnd">
              <a:solidFill>
                <a:srgbClr val="FFFFFF"/>
              </a:solidFill>
              <a:prstDash val="solid"/>
              <a:round/>
            </a:ln>
          </p:spPr>
          <p:txBody>
            <a:bodyPr/>
            <a:lstStyle/>
            <a:p>
              <a:endParaRPr lang="en-US"/>
            </a:p>
          </p:txBody>
        </p:sp>
        <p:sp>
          <p:nvSpPr>
            <p:cNvPr id="5" name="TextBox 5"/>
            <p:cNvSpPr txBox="1"/>
            <p:nvPr/>
          </p:nvSpPr>
          <p:spPr>
            <a:xfrm>
              <a:off x="0" y="-38100"/>
              <a:ext cx="3304157"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48878" y="1420056"/>
            <a:ext cx="434848" cy="434848"/>
          </a:xfrm>
          <a:custGeom>
            <a:avLst/>
            <a:gdLst/>
            <a:ahLst/>
            <a:cxnLst/>
            <a:rect l="l" t="t" r="r" b="b"/>
            <a:pathLst>
              <a:path w="434848" h="434848">
                <a:moveTo>
                  <a:pt x="0" y="0"/>
                </a:moveTo>
                <a:lnTo>
                  <a:pt x="434847" y="0"/>
                </a:lnTo>
                <a:lnTo>
                  <a:pt x="434847" y="434848"/>
                </a:lnTo>
                <a:lnTo>
                  <a:pt x="0" y="434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230476" y="1153292"/>
            <a:ext cx="6561169" cy="863600"/>
          </a:xfrm>
          <a:prstGeom prst="rect">
            <a:avLst/>
          </a:prstGeom>
        </p:spPr>
        <p:txBody>
          <a:bodyPr lIns="0" tIns="0" rIns="0" bIns="0" rtlCol="0" anchor="t">
            <a:spAutoFit/>
          </a:bodyPr>
          <a:lstStyle/>
          <a:p>
            <a:pPr algn="l">
              <a:lnSpc>
                <a:spcPts val="7000"/>
              </a:lnSpc>
              <a:spcBef>
                <a:spcPct val="0"/>
              </a:spcBef>
            </a:pPr>
            <a:r>
              <a:rPr lang="en-US" sz="5000" b="1">
                <a:solidFill>
                  <a:srgbClr val="FFFFFF"/>
                </a:solidFill>
                <a:latin typeface="Lato Bold"/>
                <a:ea typeface="Lato Bold"/>
                <a:cs typeface="Lato Bold"/>
                <a:sym typeface="Lato Bold"/>
              </a:rPr>
              <a:t>Cross Validation</a:t>
            </a:r>
          </a:p>
        </p:txBody>
      </p:sp>
      <p:grpSp>
        <p:nvGrpSpPr>
          <p:cNvPr id="8" name="Group 8"/>
          <p:cNvGrpSpPr/>
          <p:nvPr/>
        </p:nvGrpSpPr>
        <p:grpSpPr>
          <a:xfrm>
            <a:off x="2896598" y="3204334"/>
            <a:ext cx="11790092" cy="1508144"/>
            <a:chOff x="0" y="0"/>
            <a:chExt cx="2109684" cy="269863"/>
          </a:xfrm>
        </p:grpSpPr>
        <p:sp>
          <p:nvSpPr>
            <p:cNvPr id="9" name="Freeform 9"/>
            <p:cNvSpPr/>
            <p:nvPr/>
          </p:nvSpPr>
          <p:spPr>
            <a:xfrm>
              <a:off x="0" y="0"/>
              <a:ext cx="2109685" cy="269863"/>
            </a:xfrm>
            <a:custGeom>
              <a:avLst/>
              <a:gdLst/>
              <a:ahLst/>
              <a:cxnLst/>
              <a:rect l="l" t="t" r="r" b="b"/>
              <a:pathLst>
                <a:path w="2109685" h="269863">
                  <a:moveTo>
                    <a:pt x="39399" y="0"/>
                  </a:moveTo>
                  <a:lnTo>
                    <a:pt x="2070286" y="0"/>
                  </a:lnTo>
                  <a:cubicBezTo>
                    <a:pt x="2092045" y="0"/>
                    <a:pt x="2109685" y="17639"/>
                    <a:pt x="2109685" y="39399"/>
                  </a:cubicBezTo>
                  <a:lnTo>
                    <a:pt x="2109685" y="230464"/>
                  </a:lnTo>
                  <a:cubicBezTo>
                    <a:pt x="2109685" y="240913"/>
                    <a:pt x="2105534" y="250934"/>
                    <a:pt x="2098145" y="258323"/>
                  </a:cubicBezTo>
                  <a:cubicBezTo>
                    <a:pt x="2090756" y="265712"/>
                    <a:pt x="2080735" y="269863"/>
                    <a:pt x="2070286" y="269863"/>
                  </a:cubicBezTo>
                  <a:lnTo>
                    <a:pt x="39399" y="269863"/>
                  </a:lnTo>
                  <a:cubicBezTo>
                    <a:pt x="28950" y="269863"/>
                    <a:pt x="18928" y="265712"/>
                    <a:pt x="11540" y="258323"/>
                  </a:cubicBezTo>
                  <a:cubicBezTo>
                    <a:pt x="4151" y="250934"/>
                    <a:pt x="0" y="240913"/>
                    <a:pt x="0" y="230464"/>
                  </a:cubicBezTo>
                  <a:lnTo>
                    <a:pt x="0" y="39399"/>
                  </a:lnTo>
                  <a:cubicBezTo>
                    <a:pt x="0" y="28950"/>
                    <a:pt x="4151" y="18928"/>
                    <a:pt x="11540" y="11540"/>
                  </a:cubicBezTo>
                  <a:cubicBezTo>
                    <a:pt x="18928" y="4151"/>
                    <a:pt x="28950" y="0"/>
                    <a:pt x="39399" y="0"/>
                  </a:cubicBezTo>
                  <a:close/>
                </a:path>
              </a:pathLst>
            </a:custGeom>
            <a:solidFill>
              <a:srgbClr val="000000"/>
            </a:solidFill>
            <a:ln w="38100" cap="rnd">
              <a:solidFill>
                <a:srgbClr val="FBF9F1"/>
              </a:solidFill>
              <a:prstDash val="solid"/>
              <a:round/>
            </a:ln>
          </p:spPr>
          <p:txBody>
            <a:bodyPr/>
            <a:lstStyle/>
            <a:p>
              <a:endParaRPr lang="en-US"/>
            </a:p>
          </p:txBody>
        </p:sp>
        <p:sp>
          <p:nvSpPr>
            <p:cNvPr id="10" name="TextBox 10"/>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896598" y="5378133"/>
            <a:ext cx="11790092" cy="3880167"/>
            <a:chOff x="0" y="0"/>
            <a:chExt cx="2109684" cy="694306"/>
          </a:xfrm>
        </p:grpSpPr>
        <p:sp>
          <p:nvSpPr>
            <p:cNvPr id="12" name="Freeform 12"/>
            <p:cNvSpPr/>
            <p:nvPr/>
          </p:nvSpPr>
          <p:spPr>
            <a:xfrm>
              <a:off x="0" y="0"/>
              <a:ext cx="2109685" cy="694306"/>
            </a:xfrm>
            <a:custGeom>
              <a:avLst/>
              <a:gdLst/>
              <a:ahLst/>
              <a:cxnLst/>
              <a:rect l="l" t="t" r="r" b="b"/>
              <a:pathLst>
                <a:path w="2109685" h="694306">
                  <a:moveTo>
                    <a:pt x="13133" y="0"/>
                  </a:moveTo>
                  <a:lnTo>
                    <a:pt x="2096552" y="0"/>
                  </a:lnTo>
                  <a:cubicBezTo>
                    <a:pt x="2100035" y="0"/>
                    <a:pt x="2103375" y="1384"/>
                    <a:pt x="2105838" y="3847"/>
                  </a:cubicBezTo>
                  <a:cubicBezTo>
                    <a:pt x="2108301" y="6309"/>
                    <a:pt x="2109685" y="9650"/>
                    <a:pt x="2109685" y="13133"/>
                  </a:cubicBezTo>
                  <a:lnTo>
                    <a:pt x="2109685" y="681173"/>
                  </a:lnTo>
                  <a:cubicBezTo>
                    <a:pt x="2109685" y="684656"/>
                    <a:pt x="2108301" y="687996"/>
                    <a:pt x="2105838" y="690459"/>
                  </a:cubicBezTo>
                  <a:cubicBezTo>
                    <a:pt x="2103375" y="692922"/>
                    <a:pt x="2100035" y="694306"/>
                    <a:pt x="2096552" y="694306"/>
                  </a:cubicBezTo>
                  <a:lnTo>
                    <a:pt x="13133" y="694306"/>
                  </a:lnTo>
                  <a:cubicBezTo>
                    <a:pt x="9650" y="694306"/>
                    <a:pt x="6309" y="692922"/>
                    <a:pt x="3847" y="690459"/>
                  </a:cubicBezTo>
                  <a:cubicBezTo>
                    <a:pt x="1384" y="687996"/>
                    <a:pt x="0" y="684656"/>
                    <a:pt x="0" y="681173"/>
                  </a:cubicBezTo>
                  <a:lnTo>
                    <a:pt x="0" y="13133"/>
                  </a:lnTo>
                  <a:cubicBezTo>
                    <a:pt x="0" y="9650"/>
                    <a:pt x="1384" y="6309"/>
                    <a:pt x="3847" y="3847"/>
                  </a:cubicBezTo>
                  <a:cubicBezTo>
                    <a:pt x="6309" y="1384"/>
                    <a:pt x="9650" y="0"/>
                    <a:pt x="13133" y="0"/>
                  </a:cubicBezTo>
                  <a:close/>
                </a:path>
              </a:pathLst>
            </a:custGeom>
            <a:solidFill>
              <a:srgbClr val="FBF9F1"/>
            </a:solidFill>
            <a:ln w="38100" cap="sq">
              <a:solidFill>
                <a:srgbClr val="FBF9F1"/>
              </a:solidFill>
              <a:prstDash val="solid"/>
              <a:miter/>
            </a:ln>
          </p:spPr>
          <p:txBody>
            <a:bodyPr/>
            <a:lstStyle/>
            <a:p>
              <a:endParaRPr lang="en-US"/>
            </a:p>
          </p:txBody>
        </p:sp>
        <p:sp>
          <p:nvSpPr>
            <p:cNvPr id="13" name="TextBox 13"/>
            <p:cNvSpPr txBox="1"/>
            <p:nvPr/>
          </p:nvSpPr>
          <p:spPr>
            <a:xfrm>
              <a:off x="0" y="-38100"/>
              <a:ext cx="2109684" cy="73240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3649802" y="3619391"/>
            <a:ext cx="672945" cy="678030"/>
          </a:xfrm>
          <a:custGeom>
            <a:avLst/>
            <a:gdLst/>
            <a:ahLst/>
            <a:cxnLst/>
            <a:rect l="l" t="t" r="r" b="b"/>
            <a:pathLst>
              <a:path w="672945" h="678030">
                <a:moveTo>
                  <a:pt x="0" y="0"/>
                </a:moveTo>
                <a:lnTo>
                  <a:pt x="672945" y="0"/>
                </a:lnTo>
                <a:lnTo>
                  <a:pt x="672945" y="678030"/>
                </a:lnTo>
                <a:lnTo>
                  <a:pt x="0" y="678030"/>
                </a:lnTo>
                <a:lnTo>
                  <a:pt x="0" y="0"/>
                </a:lnTo>
                <a:close/>
              </a:path>
            </a:pathLst>
          </a:custGeom>
          <a:blipFill>
            <a:blip r:embed="rId5"/>
            <a:stretch>
              <a:fillRect/>
            </a:stretch>
          </a:blipFill>
        </p:spPr>
        <p:txBody>
          <a:bodyPr/>
          <a:lstStyle/>
          <a:p>
            <a:endParaRPr lang="en-US"/>
          </a:p>
        </p:txBody>
      </p:sp>
      <p:sp>
        <p:nvSpPr>
          <p:cNvPr id="15" name="TextBox 15"/>
          <p:cNvSpPr txBox="1"/>
          <p:nvPr/>
        </p:nvSpPr>
        <p:spPr>
          <a:xfrm>
            <a:off x="3597015" y="3475855"/>
            <a:ext cx="9814452" cy="738644"/>
          </a:xfrm>
          <a:prstGeom prst="rect">
            <a:avLst/>
          </a:prstGeom>
        </p:spPr>
        <p:txBody>
          <a:bodyPr lIns="0" tIns="0" rIns="0" bIns="0" rtlCol="0" anchor="t">
            <a:spAutoFit/>
          </a:bodyPr>
          <a:lstStyle/>
          <a:p>
            <a:pPr algn="l">
              <a:lnSpc>
                <a:spcPts val="5769"/>
              </a:lnSpc>
              <a:spcBef>
                <a:spcPct val="0"/>
              </a:spcBef>
            </a:pPr>
            <a:r>
              <a:rPr lang="en-US" sz="4121" b="1">
                <a:solidFill>
                  <a:srgbClr val="FBF9F1"/>
                </a:solidFill>
                <a:latin typeface="Poppins Bold"/>
                <a:ea typeface="Poppins Bold"/>
                <a:cs typeface="Poppins Bold"/>
                <a:sym typeface="Poppins Bold"/>
              </a:rPr>
              <a:t>WHY USE CROSS-VALIDATION</a:t>
            </a:r>
          </a:p>
        </p:txBody>
      </p:sp>
      <p:sp>
        <p:nvSpPr>
          <p:cNvPr id="16" name="TextBox 16"/>
          <p:cNvSpPr txBox="1"/>
          <p:nvPr/>
        </p:nvSpPr>
        <p:spPr>
          <a:xfrm>
            <a:off x="3597015" y="6246003"/>
            <a:ext cx="10725732" cy="2251359"/>
          </a:xfrm>
          <a:prstGeom prst="rect">
            <a:avLst/>
          </a:prstGeom>
        </p:spPr>
        <p:txBody>
          <a:bodyPr lIns="0" tIns="0" rIns="0" bIns="0" rtlCol="0" anchor="t">
            <a:spAutoFit/>
          </a:bodyPr>
          <a:lstStyle/>
          <a:p>
            <a:pPr marL="693065" lvl="1" indent="-346533" algn="l">
              <a:lnSpc>
                <a:spcPts val="4494"/>
              </a:lnSpc>
              <a:buFont typeface="Arial"/>
              <a:buChar char="•"/>
            </a:pPr>
            <a:r>
              <a:rPr lang="en-US" sz="3210" b="1">
                <a:solidFill>
                  <a:srgbClr val="000000"/>
                </a:solidFill>
                <a:latin typeface="Lato Bold"/>
                <a:ea typeface="Lato Bold"/>
                <a:cs typeface="Lato Bold"/>
                <a:sym typeface="Lato Bold"/>
              </a:rPr>
              <a:t>Improves Model Reliability</a:t>
            </a:r>
          </a:p>
          <a:p>
            <a:pPr marL="693065" lvl="1" indent="-346533" algn="l">
              <a:lnSpc>
                <a:spcPts val="4494"/>
              </a:lnSpc>
              <a:buFont typeface="Arial"/>
              <a:buChar char="•"/>
            </a:pPr>
            <a:r>
              <a:rPr lang="en-US" sz="3210" b="1">
                <a:solidFill>
                  <a:srgbClr val="000000"/>
                </a:solidFill>
                <a:latin typeface="Lato Bold"/>
                <a:ea typeface="Lato Bold"/>
                <a:cs typeface="Lato Bold"/>
                <a:sym typeface="Lato Bold"/>
              </a:rPr>
              <a:t>Reduces Overfitting and Underfitting</a:t>
            </a:r>
          </a:p>
          <a:p>
            <a:pPr marL="693065" lvl="1" indent="-346533" algn="l">
              <a:lnSpc>
                <a:spcPts val="4494"/>
              </a:lnSpc>
              <a:buFont typeface="Arial"/>
              <a:buChar char="•"/>
            </a:pPr>
            <a:r>
              <a:rPr lang="en-US" sz="3210" b="1">
                <a:solidFill>
                  <a:srgbClr val="000000"/>
                </a:solidFill>
                <a:latin typeface="Lato Bold"/>
                <a:ea typeface="Lato Bold"/>
                <a:cs typeface="Lato Bold"/>
                <a:sym typeface="Lato Bold"/>
              </a:rPr>
              <a:t>Provides a More Comprehensive Performance Metric</a:t>
            </a:r>
          </a:p>
          <a:p>
            <a:pPr algn="l">
              <a:lnSpc>
                <a:spcPts val="4494"/>
              </a:lnSpc>
              <a:spcBef>
                <a:spcPct val="0"/>
              </a:spcBef>
            </a:pPr>
            <a:endParaRPr lang="en-US" sz="3210" b="1">
              <a:solidFill>
                <a:srgbClr val="000000"/>
              </a:solidFill>
              <a:latin typeface="Lato Bold"/>
              <a:ea typeface="Lato Bold"/>
              <a:cs typeface="Lato Bold"/>
              <a:sym typeface="Lato Bold"/>
            </a:endParaRPr>
          </a:p>
        </p:txBody>
      </p:sp>
      <p:sp>
        <p:nvSpPr>
          <p:cNvPr id="17" name="Freeform 17"/>
          <p:cNvSpPr/>
          <p:nvPr/>
        </p:nvSpPr>
        <p:spPr>
          <a:xfrm>
            <a:off x="16794261" y="1312275"/>
            <a:ext cx="650410" cy="650410"/>
          </a:xfrm>
          <a:custGeom>
            <a:avLst/>
            <a:gdLst/>
            <a:ahLst/>
            <a:cxnLst/>
            <a:rect l="l" t="t" r="r" b="b"/>
            <a:pathLst>
              <a:path w="650410" h="650410">
                <a:moveTo>
                  <a:pt x="0" y="0"/>
                </a:moveTo>
                <a:lnTo>
                  <a:pt x="650411" y="0"/>
                </a:lnTo>
                <a:lnTo>
                  <a:pt x="650411" y="650410"/>
                </a:lnTo>
                <a:lnTo>
                  <a:pt x="0" y="650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55821" flipH="1" flipV="1">
            <a:off x="-3819711" y="-676055"/>
            <a:ext cx="9940582" cy="10671659"/>
          </a:xfrm>
          <a:custGeom>
            <a:avLst/>
            <a:gdLst/>
            <a:ahLst/>
            <a:cxnLst/>
            <a:rect l="l" t="t" r="r" b="b"/>
            <a:pathLst>
              <a:path w="9940582" h="10671659">
                <a:moveTo>
                  <a:pt x="9940582" y="10671659"/>
                </a:moveTo>
                <a:lnTo>
                  <a:pt x="0" y="10671659"/>
                </a:lnTo>
                <a:lnTo>
                  <a:pt x="0" y="0"/>
                </a:lnTo>
                <a:lnTo>
                  <a:pt x="9940582" y="0"/>
                </a:lnTo>
                <a:lnTo>
                  <a:pt x="9940582" y="10671659"/>
                </a:lnTo>
                <a:close/>
              </a:path>
            </a:pathLst>
          </a:custGeom>
          <a:blipFill>
            <a:blip r:embed="rId2"/>
            <a:stretch>
              <a:fillRect l="-54" r="-54"/>
            </a:stretch>
          </a:blipFill>
        </p:spPr>
        <p:txBody>
          <a:bodyPr/>
          <a:lstStyle/>
          <a:p>
            <a:endParaRPr lang="en-US"/>
          </a:p>
        </p:txBody>
      </p:sp>
      <p:grpSp>
        <p:nvGrpSpPr>
          <p:cNvPr id="3" name="Group 3"/>
          <p:cNvGrpSpPr/>
          <p:nvPr/>
        </p:nvGrpSpPr>
        <p:grpSpPr>
          <a:xfrm>
            <a:off x="1246681" y="1242201"/>
            <a:ext cx="15096771" cy="790558"/>
            <a:chOff x="0" y="0"/>
            <a:chExt cx="3271231" cy="171301"/>
          </a:xfrm>
        </p:grpSpPr>
        <p:sp>
          <p:nvSpPr>
            <p:cNvPr id="4" name="Freeform 4"/>
            <p:cNvSpPr/>
            <p:nvPr/>
          </p:nvSpPr>
          <p:spPr>
            <a:xfrm>
              <a:off x="0" y="0"/>
              <a:ext cx="3271231" cy="171301"/>
            </a:xfrm>
            <a:custGeom>
              <a:avLst/>
              <a:gdLst/>
              <a:ahLst/>
              <a:cxnLst/>
              <a:rect l="l" t="t" r="r" b="b"/>
              <a:pathLst>
                <a:path w="3271231" h="171301">
                  <a:moveTo>
                    <a:pt x="30769" y="0"/>
                  </a:moveTo>
                  <a:lnTo>
                    <a:pt x="3240462" y="0"/>
                  </a:lnTo>
                  <a:cubicBezTo>
                    <a:pt x="3248623" y="0"/>
                    <a:pt x="3256449" y="3242"/>
                    <a:pt x="3262219" y="9012"/>
                  </a:cubicBezTo>
                  <a:cubicBezTo>
                    <a:pt x="3267990" y="14782"/>
                    <a:pt x="3271231" y="22609"/>
                    <a:pt x="3271231" y="30769"/>
                  </a:cubicBezTo>
                  <a:lnTo>
                    <a:pt x="3271231" y="140532"/>
                  </a:lnTo>
                  <a:cubicBezTo>
                    <a:pt x="3271231" y="157526"/>
                    <a:pt x="3257455" y="171301"/>
                    <a:pt x="3240462" y="171301"/>
                  </a:cubicBezTo>
                  <a:lnTo>
                    <a:pt x="30769" y="171301"/>
                  </a:lnTo>
                  <a:cubicBezTo>
                    <a:pt x="22609" y="171301"/>
                    <a:pt x="14782" y="168060"/>
                    <a:pt x="9012" y="162289"/>
                  </a:cubicBezTo>
                  <a:cubicBezTo>
                    <a:pt x="3242" y="156519"/>
                    <a:pt x="0" y="148693"/>
                    <a:pt x="0" y="140532"/>
                  </a:cubicBezTo>
                  <a:lnTo>
                    <a:pt x="0" y="30769"/>
                  </a:lnTo>
                  <a:cubicBezTo>
                    <a:pt x="0" y="13776"/>
                    <a:pt x="13776" y="0"/>
                    <a:pt x="30769" y="0"/>
                  </a:cubicBezTo>
                  <a:close/>
                </a:path>
              </a:pathLst>
            </a:custGeom>
            <a:solidFill>
              <a:srgbClr val="000000">
                <a:alpha val="0"/>
              </a:srgbClr>
            </a:solidFill>
            <a:ln w="38100" cap="rnd">
              <a:solidFill>
                <a:srgbClr val="FFFFFF"/>
              </a:solidFill>
              <a:prstDash val="solid"/>
              <a:round/>
            </a:ln>
          </p:spPr>
          <p:txBody>
            <a:bodyPr/>
            <a:lstStyle/>
            <a:p>
              <a:endParaRPr lang="en-US"/>
            </a:p>
          </p:txBody>
        </p:sp>
        <p:sp>
          <p:nvSpPr>
            <p:cNvPr id="5" name="TextBox 5"/>
            <p:cNvSpPr txBox="1"/>
            <p:nvPr/>
          </p:nvSpPr>
          <p:spPr>
            <a:xfrm>
              <a:off x="0" y="-38100"/>
              <a:ext cx="3271231"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48878" y="1420056"/>
            <a:ext cx="434848" cy="434848"/>
          </a:xfrm>
          <a:custGeom>
            <a:avLst/>
            <a:gdLst/>
            <a:ahLst/>
            <a:cxnLst/>
            <a:rect l="l" t="t" r="r" b="b"/>
            <a:pathLst>
              <a:path w="434848" h="434848">
                <a:moveTo>
                  <a:pt x="0" y="0"/>
                </a:moveTo>
                <a:lnTo>
                  <a:pt x="434847" y="0"/>
                </a:lnTo>
                <a:lnTo>
                  <a:pt x="434847" y="434848"/>
                </a:lnTo>
                <a:lnTo>
                  <a:pt x="0" y="434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2896598" y="2916529"/>
            <a:ext cx="11774897" cy="6812819"/>
            <a:chOff x="0" y="0"/>
            <a:chExt cx="2106966" cy="1219066"/>
          </a:xfrm>
        </p:grpSpPr>
        <p:sp>
          <p:nvSpPr>
            <p:cNvPr id="8" name="Freeform 8"/>
            <p:cNvSpPr/>
            <p:nvPr/>
          </p:nvSpPr>
          <p:spPr>
            <a:xfrm>
              <a:off x="0" y="0"/>
              <a:ext cx="2106966" cy="1219066"/>
            </a:xfrm>
            <a:custGeom>
              <a:avLst/>
              <a:gdLst/>
              <a:ahLst/>
              <a:cxnLst/>
              <a:rect l="l" t="t" r="r" b="b"/>
              <a:pathLst>
                <a:path w="2106966" h="1219066">
                  <a:moveTo>
                    <a:pt x="13150" y="0"/>
                  </a:moveTo>
                  <a:lnTo>
                    <a:pt x="2093816" y="0"/>
                  </a:lnTo>
                  <a:cubicBezTo>
                    <a:pt x="2101078" y="0"/>
                    <a:pt x="2106966" y="5887"/>
                    <a:pt x="2106966" y="13150"/>
                  </a:cubicBezTo>
                  <a:lnTo>
                    <a:pt x="2106966" y="1205916"/>
                  </a:lnTo>
                  <a:cubicBezTo>
                    <a:pt x="2106966" y="1213178"/>
                    <a:pt x="2101078" y="1219066"/>
                    <a:pt x="2093816" y="1219066"/>
                  </a:cubicBezTo>
                  <a:lnTo>
                    <a:pt x="13150" y="1219066"/>
                  </a:lnTo>
                  <a:cubicBezTo>
                    <a:pt x="5887" y="1219066"/>
                    <a:pt x="0" y="1213178"/>
                    <a:pt x="0" y="1205916"/>
                  </a:cubicBezTo>
                  <a:lnTo>
                    <a:pt x="0" y="13150"/>
                  </a:lnTo>
                  <a:cubicBezTo>
                    <a:pt x="0" y="5887"/>
                    <a:pt x="5887" y="0"/>
                    <a:pt x="1315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6966" cy="1257166"/>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763757" y="5862484"/>
            <a:ext cx="10222517" cy="1760507"/>
          </a:xfrm>
          <a:custGeom>
            <a:avLst/>
            <a:gdLst/>
            <a:ahLst/>
            <a:cxnLst/>
            <a:rect l="l" t="t" r="r" b="b"/>
            <a:pathLst>
              <a:path w="10222517" h="1760507">
                <a:moveTo>
                  <a:pt x="0" y="0"/>
                </a:moveTo>
                <a:lnTo>
                  <a:pt x="10222517" y="0"/>
                </a:lnTo>
                <a:lnTo>
                  <a:pt x="10222517" y="1760507"/>
                </a:lnTo>
                <a:lnTo>
                  <a:pt x="0" y="1760507"/>
                </a:lnTo>
                <a:lnTo>
                  <a:pt x="0" y="0"/>
                </a:lnTo>
                <a:close/>
              </a:path>
            </a:pathLst>
          </a:custGeom>
          <a:blipFill>
            <a:blip r:embed="rId5"/>
            <a:stretch>
              <a:fillRect r="-2874" b="-2296"/>
            </a:stretch>
          </a:blipFill>
        </p:spPr>
        <p:txBody>
          <a:bodyPr/>
          <a:lstStyle/>
          <a:p>
            <a:endParaRPr lang="en-US"/>
          </a:p>
        </p:txBody>
      </p:sp>
      <p:sp>
        <p:nvSpPr>
          <p:cNvPr id="11" name="Freeform 11"/>
          <p:cNvSpPr/>
          <p:nvPr/>
        </p:nvSpPr>
        <p:spPr>
          <a:xfrm>
            <a:off x="6431207" y="7767744"/>
            <a:ext cx="3935031" cy="1364268"/>
          </a:xfrm>
          <a:custGeom>
            <a:avLst/>
            <a:gdLst/>
            <a:ahLst/>
            <a:cxnLst/>
            <a:rect l="l" t="t" r="r" b="b"/>
            <a:pathLst>
              <a:path w="3935031" h="1364268">
                <a:moveTo>
                  <a:pt x="0" y="0"/>
                </a:moveTo>
                <a:lnTo>
                  <a:pt x="3935030" y="0"/>
                </a:lnTo>
                <a:lnTo>
                  <a:pt x="3935030" y="1364267"/>
                </a:lnTo>
                <a:lnTo>
                  <a:pt x="0" y="1364267"/>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2230476" y="1153292"/>
            <a:ext cx="6561169" cy="863600"/>
          </a:xfrm>
          <a:prstGeom prst="rect">
            <a:avLst/>
          </a:prstGeom>
        </p:spPr>
        <p:txBody>
          <a:bodyPr lIns="0" tIns="0" rIns="0" bIns="0" rtlCol="0" anchor="t">
            <a:spAutoFit/>
          </a:bodyPr>
          <a:lstStyle/>
          <a:p>
            <a:pPr algn="l">
              <a:lnSpc>
                <a:spcPts val="7000"/>
              </a:lnSpc>
              <a:spcBef>
                <a:spcPct val="0"/>
              </a:spcBef>
            </a:pPr>
            <a:r>
              <a:rPr lang="en-US" sz="5000" b="1">
                <a:solidFill>
                  <a:srgbClr val="FFFFFF"/>
                </a:solidFill>
                <a:latin typeface="Lato Bold"/>
                <a:ea typeface="Lato Bold"/>
                <a:cs typeface="Lato Bold"/>
                <a:sym typeface="Lato Bold"/>
              </a:rPr>
              <a:t>Cross Validation</a:t>
            </a:r>
          </a:p>
        </p:txBody>
      </p:sp>
      <p:sp>
        <p:nvSpPr>
          <p:cNvPr id="13" name="TextBox 13"/>
          <p:cNvSpPr txBox="1"/>
          <p:nvPr/>
        </p:nvSpPr>
        <p:spPr>
          <a:xfrm>
            <a:off x="3597015" y="3241230"/>
            <a:ext cx="10389260" cy="2333926"/>
          </a:xfrm>
          <a:prstGeom prst="rect">
            <a:avLst/>
          </a:prstGeom>
        </p:spPr>
        <p:txBody>
          <a:bodyPr lIns="0" tIns="0" rIns="0" bIns="0" rtlCol="0" anchor="t">
            <a:spAutoFit/>
          </a:bodyPr>
          <a:lstStyle/>
          <a:p>
            <a:pPr marL="483220" lvl="1" indent="-241610" algn="l">
              <a:lnSpc>
                <a:spcPts val="3133"/>
              </a:lnSpc>
              <a:buFont typeface="Arial"/>
              <a:buChar char="•"/>
            </a:pPr>
            <a:r>
              <a:rPr lang="en-US" sz="2238" b="1">
                <a:solidFill>
                  <a:srgbClr val="000000"/>
                </a:solidFill>
                <a:latin typeface="Lato Bold"/>
                <a:ea typeface="Lato Bold"/>
                <a:cs typeface="Lato Bold"/>
                <a:sym typeface="Lato Bold"/>
              </a:rPr>
              <a:t> K-fold cross-validation </a:t>
            </a:r>
            <a:r>
              <a:rPr lang="en-US" sz="2238">
                <a:solidFill>
                  <a:srgbClr val="000000"/>
                </a:solidFill>
                <a:latin typeface="Lato"/>
                <a:ea typeface="Lato"/>
                <a:cs typeface="Lato"/>
                <a:sym typeface="Lato"/>
              </a:rPr>
              <a:t>is a method for assessing a model's generalization ability by dividing the dataset into K equally-sized folds (in this case, 5 folds).</a:t>
            </a:r>
          </a:p>
          <a:p>
            <a:pPr marL="483220" lvl="1" indent="-241610" algn="l">
              <a:lnSpc>
                <a:spcPts val="3133"/>
              </a:lnSpc>
              <a:buFont typeface="Arial"/>
              <a:buChar char="•"/>
            </a:pPr>
            <a:r>
              <a:rPr lang="en-US" sz="2238" b="1">
                <a:solidFill>
                  <a:srgbClr val="000000"/>
                </a:solidFill>
                <a:latin typeface="Lato Bold"/>
                <a:ea typeface="Lato Bold"/>
                <a:cs typeface="Lato Bold"/>
                <a:sym typeface="Lato Bold"/>
              </a:rPr>
              <a:t>cross_val_score </a:t>
            </a:r>
            <a:r>
              <a:rPr lang="en-US" sz="2238">
                <a:solidFill>
                  <a:srgbClr val="000000"/>
                </a:solidFill>
                <a:latin typeface="Lato"/>
                <a:ea typeface="Lato"/>
                <a:cs typeface="Lato"/>
                <a:sym typeface="Lato"/>
              </a:rPr>
              <a:t>is a function from sklearn.model_selection that simplifies the process of running cross-validation.</a:t>
            </a:r>
          </a:p>
          <a:p>
            <a:pPr marL="483220" lvl="1" indent="-241610" algn="l">
              <a:lnSpc>
                <a:spcPts val="3133"/>
              </a:lnSpc>
              <a:spcBef>
                <a:spcPct val="0"/>
              </a:spcBef>
              <a:buFont typeface="Arial"/>
              <a:buChar char="•"/>
            </a:pPr>
            <a:r>
              <a:rPr lang="en-US" sz="2238" b="1">
                <a:solidFill>
                  <a:srgbClr val="000000"/>
                </a:solidFill>
                <a:latin typeface="Lato Bold"/>
                <a:ea typeface="Lato Bold"/>
                <a:cs typeface="Lato Bold"/>
                <a:sym typeface="Lato Bold"/>
              </a:rPr>
              <a:t>The cross_val_score function </a:t>
            </a:r>
            <a:r>
              <a:rPr lang="en-US" sz="2238">
                <a:solidFill>
                  <a:srgbClr val="000000"/>
                </a:solidFill>
                <a:latin typeface="Lato"/>
                <a:ea typeface="Lato"/>
                <a:cs typeface="Lato"/>
                <a:sym typeface="Lato"/>
              </a:rPr>
              <a:t>returns an array of accuracy scores, one for each fold in the cross-validation process.</a:t>
            </a:r>
          </a:p>
        </p:txBody>
      </p:sp>
      <p:sp>
        <p:nvSpPr>
          <p:cNvPr id="14" name="Freeform 14"/>
          <p:cNvSpPr/>
          <p:nvPr/>
        </p:nvSpPr>
        <p:spPr>
          <a:xfrm>
            <a:off x="16608890" y="131227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757290"/>
            <a:ext cx="5886506"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DEPLOYMENT</a:t>
            </a:r>
          </a:p>
        </p:txBody>
      </p:sp>
      <p:sp>
        <p:nvSpPr>
          <p:cNvPr id="3" name="Freeform 3"/>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4" name="Freeform 4"/>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dirty="0"/>
          </a:p>
        </p:txBody>
      </p:sp>
      <p:sp>
        <p:nvSpPr>
          <p:cNvPr id="5" name="TextBox 5"/>
          <p:cNvSpPr txBox="1"/>
          <p:nvPr/>
        </p:nvSpPr>
        <p:spPr>
          <a:xfrm>
            <a:off x="1028700" y="2060728"/>
            <a:ext cx="11236137" cy="1730071"/>
          </a:xfrm>
          <a:prstGeom prst="rect">
            <a:avLst/>
          </a:prstGeom>
        </p:spPr>
        <p:txBody>
          <a:bodyPr lIns="0" tIns="0" rIns="0" bIns="0" rtlCol="0" anchor="t">
            <a:spAutoFit/>
          </a:bodyPr>
          <a:lstStyle/>
          <a:p>
            <a:pPr algn="l">
              <a:lnSpc>
                <a:spcPts val="3486"/>
              </a:lnSpc>
            </a:pPr>
            <a:r>
              <a:rPr lang="en-US" sz="2490">
                <a:solidFill>
                  <a:srgbClr val="FBF9F1"/>
                </a:solidFill>
                <a:latin typeface="Lato"/>
                <a:ea typeface="Lato"/>
                <a:cs typeface="Lato"/>
                <a:sym typeface="Lato"/>
              </a:rPr>
              <a:t>For the deployment of the credit card fraud detection model,</a:t>
            </a:r>
          </a:p>
          <a:p>
            <a:pPr algn="l">
              <a:lnSpc>
                <a:spcPts val="3486"/>
              </a:lnSpc>
            </a:pPr>
            <a:r>
              <a:rPr lang="en-US" sz="2490">
                <a:solidFill>
                  <a:srgbClr val="FBF9F1"/>
                </a:solidFill>
                <a:latin typeface="Lato"/>
                <a:ea typeface="Lato"/>
                <a:cs typeface="Lato"/>
                <a:sym typeface="Lato"/>
              </a:rPr>
              <a:t> We used FastAPI to create a REST API that serves the trained model. </a:t>
            </a:r>
          </a:p>
          <a:p>
            <a:pPr algn="l">
              <a:lnSpc>
                <a:spcPts val="3486"/>
              </a:lnSpc>
            </a:pPr>
            <a:r>
              <a:rPr lang="en-US" sz="2490">
                <a:solidFill>
                  <a:srgbClr val="FBF9F1"/>
                </a:solidFill>
                <a:latin typeface="Lato"/>
                <a:ea typeface="Lato"/>
                <a:cs typeface="Lato"/>
                <a:sym typeface="Lato"/>
              </a:rPr>
              <a:t>The model was trained using machine learning techniques and saved as a .pkl file.</a:t>
            </a:r>
          </a:p>
          <a:p>
            <a:pPr algn="l">
              <a:lnSpc>
                <a:spcPts val="3486"/>
              </a:lnSpc>
              <a:spcBef>
                <a:spcPct val="0"/>
              </a:spcBef>
            </a:pPr>
            <a:r>
              <a:rPr lang="en-US" sz="2490">
                <a:solidFill>
                  <a:srgbClr val="FBF9F1"/>
                </a:solidFill>
                <a:latin typeface="Lato"/>
                <a:ea typeface="Lato"/>
                <a:cs typeface="Lato"/>
                <a:sym typeface="Lato"/>
              </a:rPr>
              <a:t> Below is an overview of the deployment process:</a:t>
            </a:r>
          </a:p>
        </p:txBody>
      </p:sp>
      <p:grpSp>
        <p:nvGrpSpPr>
          <p:cNvPr id="6" name="Group 6"/>
          <p:cNvGrpSpPr/>
          <p:nvPr/>
        </p:nvGrpSpPr>
        <p:grpSpPr>
          <a:xfrm rot="-10800000">
            <a:off x="2398709" y="4802688"/>
            <a:ext cx="14229553" cy="681625"/>
            <a:chOff x="0" y="0"/>
            <a:chExt cx="3747701" cy="179523"/>
          </a:xfrm>
        </p:grpSpPr>
        <p:sp>
          <p:nvSpPr>
            <p:cNvPr id="7" name="Freeform 7"/>
            <p:cNvSpPr/>
            <p:nvPr/>
          </p:nvSpPr>
          <p:spPr>
            <a:xfrm>
              <a:off x="0" y="0"/>
              <a:ext cx="3747701" cy="179523"/>
            </a:xfrm>
            <a:custGeom>
              <a:avLst/>
              <a:gdLst/>
              <a:ahLst/>
              <a:cxnLst/>
              <a:rect l="l" t="t" r="r" b="b"/>
              <a:pathLst>
                <a:path w="3747701" h="179523">
                  <a:moveTo>
                    <a:pt x="34821" y="0"/>
                  </a:moveTo>
                  <a:lnTo>
                    <a:pt x="3712881" y="0"/>
                  </a:lnTo>
                  <a:cubicBezTo>
                    <a:pt x="3722116" y="0"/>
                    <a:pt x="3730973" y="3669"/>
                    <a:pt x="3737503" y="10199"/>
                  </a:cubicBezTo>
                  <a:cubicBezTo>
                    <a:pt x="3744033" y="16729"/>
                    <a:pt x="3747701" y="25586"/>
                    <a:pt x="3747701" y="34821"/>
                  </a:cubicBezTo>
                  <a:lnTo>
                    <a:pt x="3747701" y="144702"/>
                  </a:lnTo>
                  <a:cubicBezTo>
                    <a:pt x="3747701" y="153937"/>
                    <a:pt x="3744033" y="162794"/>
                    <a:pt x="3737503" y="169324"/>
                  </a:cubicBezTo>
                  <a:cubicBezTo>
                    <a:pt x="3730973" y="175854"/>
                    <a:pt x="3722116" y="179523"/>
                    <a:pt x="3712881" y="179523"/>
                  </a:cubicBezTo>
                  <a:lnTo>
                    <a:pt x="34821" y="179523"/>
                  </a:lnTo>
                  <a:cubicBezTo>
                    <a:pt x="25586" y="179523"/>
                    <a:pt x="16729" y="175854"/>
                    <a:pt x="10199" y="169324"/>
                  </a:cubicBezTo>
                  <a:cubicBezTo>
                    <a:pt x="3669" y="162794"/>
                    <a:pt x="0" y="153937"/>
                    <a:pt x="0" y="144702"/>
                  </a:cubicBezTo>
                  <a:lnTo>
                    <a:pt x="0" y="34821"/>
                  </a:lnTo>
                  <a:cubicBezTo>
                    <a:pt x="0" y="25586"/>
                    <a:pt x="3669" y="16729"/>
                    <a:pt x="10199" y="10199"/>
                  </a:cubicBezTo>
                  <a:cubicBezTo>
                    <a:pt x="16729" y="3669"/>
                    <a:pt x="25586" y="0"/>
                    <a:pt x="34821"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8" name="TextBox 8"/>
            <p:cNvSpPr txBox="1"/>
            <p:nvPr/>
          </p:nvSpPr>
          <p:spPr>
            <a:xfrm>
              <a:off x="0" y="-38100"/>
              <a:ext cx="3747701" cy="21762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0521050" y="4913173"/>
            <a:ext cx="457200" cy="460655"/>
          </a:xfrm>
          <a:custGeom>
            <a:avLst/>
            <a:gdLst/>
            <a:ahLst/>
            <a:cxnLst/>
            <a:rect l="l" t="t" r="r" b="b"/>
            <a:pathLst>
              <a:path w="457200" h="460655">
                <a:moveTo>
                  <a:pt x="0" y="0"/>
                </a:moveTo>
                <a:lnTo>
                  <a:pt x="457200" y="0"/>
                </a:lnTo>
                <a:lnTo>
                  <a:pt x="457200" y="460654"/>
                </a:lnTo>
                <a:lnTo>
                  <a:pt x="0" y="460654"/>
                </a:lnTo>
                <a:lnTo>
                  <a:pt x="0" y="0"/>
                </a:lnTo>
                <a:close/>
              </a:path>
            </a:pathLst>
          </a:custGeom>
          <a:blipFill>
            <a:blip r:embed="rId3"/>
            <a:stretch>
              <a:fillRect/>
            </a:stretch>
          </a:blipFill>
        </p:spPr>
        <p:txBody>
          <a:bodyPr/>
          <a:lstStyle/>
          <a:p>
            <a:endParaRPr lang="en-US"/>
          </a:p>
        </p:txBody>
      </p:sp>
      <p:sp>
        <p:nvSpPr>
          <p:cNvPr id="10" name="Freeform 10"/>
          <p:cNvSpPr/>
          <p:nvPr/>
        </p:nvSpPr>
        <p:spPr>
          <a:xfrm rot="5400000">
            <a:off x="7437792" y="4913173"/>
            <a:ext cx="457200" cy="460655"/>
          </a:xfrm>
          <a:custGeom>
            <a:avLst/>
            <a:gdLst/>
            <a:ahLst/>
            <a:cxnLst/>
            <a:rect l="l" t="t" r="r" b="b"/>
            <a:pathLst>
              <a:path w="457200" h="460655">
                <a:moveTo>
                  <a:pt x="0" y="0"/>
                </a:moveTo>
                <a:lnTo>
                  <a:pt x="457200" y="0"/>
                </a:lnTo>
                <a:lnTo>
                  <a:pt x="457200" y="460654"/>
                </a:lnTo>
                <a:lnTo>
                  <a:pt x="0" y="460654"/>
                </a:lnTo>
                <a:lnTo>
                  <a:pt x="0" y="0"/>
                </a:lnTo>
                <a:close/>
              </a:path>
            </a:pathLst>
          </a:custGeom>
          <a:blipFill>
            <a:blip r:embed="rId3"/>
            <a:stretch>
              <a:fillRect/>
            </a:stretch>
          </a:blipFill>
        </p:spPr>
        <p:txBody>
          <a:bodyPr/>
          <a:lstStyle/>
          <a:p>
            <a:endParaRPr lang="en-US"/>
          </a:p>
        </p:txBody>
      </p:sp>
      <p:sp>
        <p:nvSpPr>
          <p:cNvPr id="11" name="Freeform 11"/>
          <p:cNvSpPr/>
          <p:nvPr/>
        </p:nvSpPr>
        <p:spPr>
          <a:xfrm rot="5400000">
            <a:off x="3942273" y="4913173"/>
            <a:ext cx="457200" cy="460655"/>
          </a:xfrm>
          <a:custGeom>
            <a:avLst/>
            <a:gdLst/>
            <a:ahLst/>
            <a:cxnLst/>
            <a:rect l="l" t="t" r="r" b="b"/>
            <a:pathLst>
              <a:path w="457200" h="460655">
                <a:moveTo>
                  <a:pt x="0" y="0"/>
                </a:moveTo>
                <a:lnTo>
                  <a:pt x="457200" y="0"/>
                </a:lnTo>
                <a:lnTo>
                  <a:pt x="457200" y="460654"/>
                </a:lnTo>
                <a:lnTo>
                  <a:pt x="0" y="460654"/>
                </a:lnTo>
                <a:lnTo>
                  <a:pt x="0" y="0"/>
                </a:lnTo>
                <a:close/>
              </a:path>
            </a:pathLst>
          </a:custGeom>
          <a:blipFill>
            <a:blip r:embed="rId3"/>
            <a:stretch>
              <a:fillRect/>
            </a:stretch>
          </a:blipFill>
        </p:spPr>
        <p:txBody>
          <a:bodyPr/>
          <a:lstStyle/>
          <a:p>
            <a:endParaRPr lang="en-US"/>
          </a:p>
        </p:txBody>
      </p:sp>
      <p:sp>
        <p:nvSpPr>
          <p:cNvPr id="12" name="TextBox 12"/>
          <p:cNvSpPr txBox="1"/>
          <p:nvPr/>
        </p:nvSpPr>
        <p:spPr>
          <a:xfrm rot="-2976899">
            <a:off x="1110882" y="5827775"/>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Model Serialization</a:t>
            </a:r>
          </a:p>
        </p:txBody>
      </p:sp>
      <p:sp>
        <p:nvSpPr>
          <p:cNvPr id="13" name="TextBox 13"/>
          <p:cNvSpPr txBox="1"/>
          <p:nvPr/>
        </p:nvSpPr>
        <p:spPr>
          <a:xfrm rot="-2976899">
            <a:off x="3146122" y="7522651"/>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Exporting Test Data in JSON format</a:t>
            </a:r>
          </a:p>
        </p:txBody>
      </p:sp>
      <p:sp>
        <p:nvSpPr>
          <p:cNvPr id="14" name="TextBox 14"/>
          <p:cNvSpPr txBox="1"/>
          <p:nvPr/>
        </p:nvSpPr>
        <p:spPr>
          <a:xfrm rot="-2976899">
            <a:off x="6309670" y="727428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API Development using FastAPI</a:t>
            </a:r>
          </a:p>
        </p:txBody>
      </p:sp>
      <p:sp>
        <p:nvSpPr>
          <p:cNvPr id="15" name="Freeform 15"/>
          <p:cNvSpPr/>
          <p:nvPr/>
        </p:nvSpPr>
        <p:spPr>
          <a:xfrm rot="5400000">
            <a:off x="13601080" y="4913173"/>
            <a:ext cx="457200" cy="460655"/>
          </a:xfrm>
          <a:custGeom>
            <a:avLst/>
            <a:gdLst/>
            <a:ahLst/>
            <a:cxnLst/>
            <a:rect l="l" t="t" r="r" b="b"/>
            <a:pathLst>
              <a:path w="457200" h="460655">
                <a:moveTo>
                  <a:pt x="0" y="0"/>
                </a:moveTo>
                <a:lnTo>
                  <a:pt x="457200" y="0"/>
                </a:lnTo>
                <a:lnTo>
                  <a:pt x="457200" y="460654"/>
                </a:lnTo>
                <a:lnTo>
                  <a:pt x="0" y="460654"/>
                </a:lnTo>
                <a:lnTo>
                  <a:pt x="0" y="0"/>
                </a:lnTo>
                <a:close/>
              </a:path>
            </a:pathLst>
          </a:custGeom>
          <a:blipFill>
            <a:blip r:embed="rId3"/>
            <a:stretch>
              <a:fillRect/>
            </a:stretch>
          </a:blipFill>
        </p:spPr>
        <p:txBody>
          <a:bodyPr/>
          <a:lstStyle/>
          <a:p>
            <a:endParaRPr lang="en-US"/>
          </a:p>
        </p:txBody>
      </p:sp>
      <p:sp>
        <p:nvSpPr>
          <p:cNvPr id="16" name="TextBox 16"/>
          <p:cNvSpPr txBox="1"/>
          <p:nvPr/>
        </p:nvSpPr>
        <p:spPr>
          <a:xfrm rot="-2976899">
            <a:off x="10185554" y="6379848"/>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Testing using Postman</a:t>
            </a:r>
          </a:p>
        </p:txBody>
      </p:sp>
      <p:grpSp>
        <p:nvGrpSpPr>
          <p:cNvPr id="17" name="Group 16">
            <a:extLst>
              <a:ext uri="{FF2B5EF4-FFF2-40B4-BE49-F238E27FC236}">
                <a16:creationId xmlns:a16="http://schemas.microsoft.com/office/drawing/2014/main" id="{D8D14F65-97EE-20F6-4247-AA550C8650DA}"/>
              </a:ext>
            </a:extLst>
          </p:cNvPr>
          <p:cNvGrpSpPr/>
          <p:nvPr/>
        </p:nvGrpSpPr>
        <p:grpSpPr>
          <a:xfrm>
            <a:off x="12656250" y="8696442"/>
            <a:ext cx="5243657" cy="402099"/>
            <a:chOff x="9941242" y="9637713"/>
            <a:chExt cx="5243657" cy="402099"/>
          </a:xfrm>
        </p:grpSpPr>
        <p:sp>
          <p:nvSpPr>
            <p:cNvPr id="18" name="Freeform 5">
              <a:extLst>
                <a:ext uri="{FF2B5EF4-FFF2-40B4-BE49-F238E27FC236}">
                  <a16:creationId xmlns:a16="http://schemas.microsoft.com/office/drawing/2014/main" id="{075B737B-495B-C45C-FA28-AB3CE40957DD}"/>
                </a:ext>
              </a:extLst>
            </p:cNvPr>
            <p:cNvSpPr/>
            <p:nvPr/>
          </p:nvSpPr>
          <p:spPr>
            <a:xfrm>
              <a:off x="14782800" y="9637713"/>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4"/>
              <a:stretch>
                <a:fillRect/>
              </a:stretch>
            </a:blipFill>
          </p:spPr>
          <p:txBody>
            <a:bodyPr/>
            <a:lstStyle/>
            <a:p>
              <a:endParaRPr lang="en-US"/>
            </a:p>
          </p:txBody>
        </p:sp>
        <p:sp>
          <p:nvSpPr>
            <p:cNvPr id="19" name="TextBox 9">
              <a:extLst>
                <a:ext uri="{FF2B5EF4-FFF2-40B4-BE49-F238E27FC236}">
                  <a16:creationId xmlns:a16="http://schemas.microsoft.com/office/drawing/2014/main" id="{2EF1053F-A5AC-F4D8-C075-BCF67DB5FA4B}"/>
                </a:ext>
              </a:extLst>
            </p:cNvPr>
            <p:cNvSpPr txBox="1"/>
            <p:nvPr/>
          </p:nvSpPr>
          <p:spPr>
            <a:xfrm>
              <a:off x="9941242" y="9658105"/>
              <a:ext cx="4799290" cy="323215"/>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Lato"/>
                  <a:ea typeface="Lato"/>
                  <a:cs typeface="Lato"/>
                  <a:sym typeface="Lato"/>
                </a:rPr>
                <a:t>Check the deployment notebook from </a:t>
              </a:r>
              <a:r>
                <a:rPr lang="en-US" sz="1899" u="sng" dirty="0">
                  <a:solidFill>
                    <a:srgbClr val="FFF78A"/>
                  </a:solidFill>
                  <a:latin typeface="Lato"/>
                  <a:ea typeface="Lato"/>
                  <a:cs typeface="Lato"/>
                  <a:sym typeface="Lato"/>
                  <a:hlinkClick r:id="rId5" tooltip="https://github.com/Sarah627/Credit-Card-Fraud-Detection/blob/main/DataPrepreocessing.ipynb"/>
                </a:rPr>
                <a:t>here</a:t>
              </a:r>
              <a:endParaRPr lang="en-US" sz="1899" u="sng" dirty="0">
                <a:solidFill>
                  <a:srgbClr val="FFF78A"/>
                </a:solidFill>
                <a:latin typeface="Lato"/>
                <a:ea typeface="Lato"/>
                <a:cs typeface="Lato"/>
                <a:sym typeface="Lato"/>
                <a:hlinkClick r:id="rId6" tooltip="https://github.com/Sarah627/Credit-Card-Fraud-Detection/blob/main/DataPrepreocessing.ipynb"/>
              </a:endParaRPr>
            </a:p>
          </p:txBody>
        </p:sp>
      </p:grpSp>
      <p:sp>
        <p:nvSpPr>
          <p:cNvPr id="21" name="Freeform 5">
            <a:extLst>
              <a:ext uri="{FF2B5EF4-FFF2-40B4-BE49-F238E27FC236}">
                <a16:creationId xmlns:a16="http://schemas.microsoft.com/office/drawing/2014/main" id="{999E3626-571B-14FE-631B-FF4D1CECA659}"/>
              </a:ext>
            </a:extLst>
          </p:cNvPr>
          <p:cNvSpPr/>
          <p:nvPr/>
        </p:nvSpPr>
        <p:spPr>
          <a:xfrm>
            <a:off x="17490881" y="9193048"/>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4"/>
            <a:stretch>
              <a:fillRect/>
            </a:stretch>
          </a:blipFill>
        </p:spPr>
        <p:txBody>
          <a:bodyPr/>
          <a:lstStyle/>
          <a:p>
            <a:endParaRPr lang="en-US"/>
          </a:p>
        </p:txBody>
      </p:sp>
      <p:sp>
        <p:nvSpPr>
          <p:cNvPr id="22" name="TextBox 9">
            <a:extLst>
              <a:ext uri="{FF2B5EF4-FFF2-40B4-BE49-F238E27FC236}">
                <a16:creationId xmlns:a16="http://schemas.microsoft.com/office/drawing/2014/main" id="{3924792A-AEE9-8745-329A-38D7F74547B1}"/>
              </a:ext>
            </a:extLst>
          </p:cNvPr>
          <p:cNvSpPr txBox="1"/>
          <p:nvPr/>
        </p:nvSpPr>
        <p:spPr>
          <a:xfrm>
            <a:off x="12649323" y="9213440"/>
            <a:ext cx="4799290" cy="657809"/>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Lato"/>
                <a:ea typeface="Lato"/>
                <a:cs typeface="Lato"/>
                <a:sym typeface="Lato"/>
              </a:rPr>
              <a:t>Check the deployment script(FastAPI) from </a:t>
            </a:r>
            <a:r>
              <a:rPr lang="en-US" sz="1899" u="sng" dirty="0">
                <a:solidFill>
                  <a:srgbClr val="FFF78A"/>
                </a:solidFill>
                <a:latin typeface="Lato"/>
                <a:ea typeface="Lato"/>
                <a:cs typeface="Lato"/>
                <a:sym typeface="Lato"/>
                <a:hlinkClick r:id="rId7" tooltip="https://github.com/Sarah627/Credit-Card-Fraud-Detection/blob/main/DataPrepreocessing.ipynb"/>
              </a:rPr>
              <a:t>here</a:t>
            </a:r>
            <a:endParaRPr lang="en-US" sz="1899" u="sng" dirty="0">
              <a:solidFill>
                <a:srgbClr val="FFF78A"/>
              </a:solidFill>
              <a:latin typeface="Lato"/>
              <a:ea typeface="Lato"/>
              <a:cs typeface="Lato"/>
              <a:sym typeface="Lato"/>
              <a:hlinkClick r:id="rId6" tooltip="https://github.com/Sarah627/Credit-Card-Fraud-Detection/blob/main/DataPrepreocessing.ipynb"/>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a:p>
        </p:txBody>
      </p:sp>
      <p:sp>
        <p:nvSpPr>
          <p:cNvPr id="4" name="Freeform 4"/>
          <p:cNvSpPr/>
          <p:nvPr/>
        </p:nvSpPr>
        <p:spPr>
          <a:xfrm>
            <a:off x="597297" y="1759597"/>
            <a:ext cx="8537178" cy="3731297"/>
          </a:xfrm>
          <a:custGeom>
            <a:avLst/>
            <a:gdLst/>
            <a:ahLst/>
            <a:cxnLst/>
            <a:rect l="l" t="t" r="r" b="b"/>
            <a:pathLst>
              <a:path w="8537178" h="3731297">
                <a:moveTo>
                  <a:pt x="0" y="0"/>
                </a:moveTo>
                <a:lnTo>
                  <a:pt x="8537178" y="0"/>
                </a:lnTo>
                <a:lnTo>
                  <a:pt x="8537178" y="3731298"/>
                </a:lnTo>
                <a:lnTo>
                  <a:pt x="0" y="3731298"/>
                </a:lnTo>
                <a:lnTo>
                  <a:pt x="0" y="0"/>
                </a:lnTo>
                <a:close/>
              </a:path>
            </a:pathLst>
          </a:custGeom>
          <a:blipFill>
            <a:blip r:embed="rId3"/>
            <a:stretch>
              <a:fillRect t="-2599" b="-2599"/>
            </a:stretch>
          </a:blipFill>
        </p:spPr>
        <p:txBody>
          <a:bodyPr/>
          <a:lstStyle/>
          <a:p>
            <a:endParaRPr lang="en-US"/>
          </a:p>
        </p:txBody>
      </p:sp>
      <p:sp>
        <p:nvSpPr>
          <p:cNvPr id="5" name="Freeform 5"/>
          <p:cNvSpPr/>
          <p:nvPr/>
        </p:nvSpPr>
        <p:spPr>
          <a:xfrm>
            <a:off x="597297" y="5490895"/>
            <a:ext cx="8537178" cy="4302386"/>
          </a:xfrm>
          <a:custGeom>
            <a:avLst/>
            <a:gdLst/>
            <a:ahLst/>
            <a:cxnLst/>
            <a:rect l="l" t="t" r="r" b="b"/>
            <a:pathLst>
              <a:path w="8537178" h="4302386">
                <a:moveTo>
                  <a:pt x="0" y="0"/>
                </a:moveTo>
                <a:lnTo>
                  <a:pt x="8537178" y="0"/>
                </a:lnTo>
                <a:lnTo>
                  <a:pt x="8537178" y="4302385"/>
                </a:lnTo>
                <a:lnTo>
                  <a:pt x="0" y="4302385"/>
                </a:lnTo>
                <a:lnTo>
                  <a:pt x="0" y="0"/>
                </a:lnTo>
                <a:close/>
              </a:path>
            </a:pathLst>
          </a:custGeom>
          <a:blipFill>
            <a:blip r:embed="rId4"/>
            <a:stretch>
              <a:fillRect r="-28529" b="-4202"/>
            </a:stretch>
          </a:blipFill>
        </p:spPr>
        <p:txBody>
          <a:bodyPr/>
          <a:lstStyle/>
          <a:p>
            <a:endParaRPr lang="en-US"/>
          </a:p>
        </p:txBody>
      </p:sp>
      <p:sp>
        <p:nvSpPr>
          <p:cNvPr id="6" name="Freeform 6"/>
          <p:cNvSpPr/>
          <p:nvPr/>
        </p:nvSpPr>
        <p:spPr>
          <a:xfrm>
            <a:off x="9513485" y="1759597"/>
            <a:ext cx="8350609" cy="4533105"/>
          </a:xfrm>
          <a:custGeom>
            <a:avLst/>
            <a:gdLst/>
            <a:ahLst/>
            <a:cxnLst/>
            <a:rect l="l" t="t" r="r" b="b"/>
            <a:pathLst>
              <a:path w="8350609" h="4533105">
                <a:moveTo>
                  <a:pt x="0" y="0"/>
                </a:moveTo>
                <a:lnTo>
                  <a:pt x="8350609" y="0"/>
                </a:lnTo>
                <a:lnTo>
                  <a:pt x="8350609" y="4533105"/>
                </a:lnTo>
                <a:lnTo>
                  <a:pt x="0" y="4533105"/>
                </a:lnTo>
                <a:lnTo>
                  <a:pt x="0" y="0"/>
                </a:lnTo>
                <a:close/>
              </a:path>
            </a:pathLst>
          </a:custGeom>
          <a:blipFill>
            <a:blip r:embed="rId5"/>
            <a:stretch>
              <a:fillRect r="-33015"/>
            </a:stretch>
          </a:blipFill>
        </p:spPr>
        <p:txBody>
          <a:bodyPr/>
          <a:lstStyle/>
          <a:p>
            <a:endParaRPr lang="en-US"/>
          </a:p>
        </p:txBody>
      </p:sp>
      <p:grpSp>
        <p:nvGrpSpPr>
          <p:cNvPr id="7" name="Group 7"/>
          <p:cNvGrpSpPr/>
          <p:nvPr/>
        </p:nvGrpSpPr>
        <p:grpSpPr>
          <a:xfrm>
            <a:off x="12753010" y="408459"/>
            <a:ext cx="1240483" cy="1240483"/>
            <a:chOff x="0" y="0"/>
            <a:chExt cx="1653977" cy="1653977"/>
          </a:xfrm>
        </p:grpSpPr>
        <p:grpSp>
          <p:nvGrpSpPr>
            <p:cNvPr id="8" name="Group 8"/>
            <p:cNvGrpSpPr/>
            <p:nvPr/>
          </p:nvGrpSpPr>
          <p:grpSpPr>
            <a:xfrm>
              <a:off x="0" y="0"/>
              <a:ext cx="1653977" cy="16539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620693"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2</a:t>
              </a:r>
            </a:p>
          </p:txBody>
        </p:sp>
      </p:grpSp>
      <p:grpSp>
        <p:nvGrpSpPr>
          <p:cNvPr id="12" name="Group 12"/>
          <p:cNvGrpSpPr/>
          <p:nvPr/>
        </p:nvGrpSpPr>
        <p:grpSpPr>
          <a:xfrm>
            <a:off x="4044303" y="408459"/>
            <a:ext cx="1240483" cy="1240483"/>
            <a:chOff x="0" y="0"/>
            <a:chExt cx="1653977" cy="1653977"/>
          </a:xfrm>
        </p:grpSpPr>
        <p:grpSp>
          <p:nvGrpSpPr>
            <p:cNvPr id="13" name="Group 13"/>
            <p:cNvGrpSpPr/>
            <p:nvPr/>
          </p:nvGrpSpPr>
          <p:grpSpPr>
            <a:xfrm>
              <a:off x="0" y="0"/>
              <a:ext cx="1653977" cy="16539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26254"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a:p>
        </p:txBody>
      </p:sp>
      <p:grpSp>
        <p:nvGrpSpPr>
          <p:cNvPr id="4" name="Group 4"/>
          <p:cNvGrpSpPr/>
          <p:nvPr/>
        </p:nvGrpSpPr>
        <p:grpSpPr>
          <a:xfrm>
            <a:off x="12753010" y="408459"/>
            <a:ext cx="1240483" cy="1240483"/>
            <a:chOff x="0" y="0"/>
            <a:chExt cx="1653977" cy="1653977"/>
          </a:xfrm>
        </p:grpSpPr>
        <p:grpSp>
          <p:nvGrpSpPr>
            <p:cNvPr id="5" name="Group 5"/>
            <p:cNvGrpSpPr/>
            <p:nvPr/>
          </p:nvGrpSpPr>
          <p:grpSpPr>
            <a:xfrm>
              <a:off x="0" y="0"/>
              <a:ext cx="1653977" cy="165397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TextBox 8"/>
            <p:cNvSpPr txBox="1"/>
            <p:nvPr/>
          </p:nvSpPr>
          <p:spPr>
            <a:xfrm>
              <a:off x="620693"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4</a:t>
              </a:r>
            </a:p>
          </p:txBody>
        </p:sp>
      </p:grpSp>
      <p:grpSp>
        <p:nvGrpSpPr>
          <p:cNvPr id="9" name="Group 9"/>
          <p:cNvGrpSpPr/>
          <p:nvPr/>
        </p:nvGrpSpPr>
        <p:grpSpPr>
          <a:xfrm>
            <a:off x="4044303" y="408459"/>
            <a:ext cx="1240483" cy="1240483"/>
            <a:chOff x="0" y="0"/>
            <a:chExt cx="1653977" cy="1653977"/>
          </a:xfrm>
        </p:grpSpPr>
        <p:grpSp>
          <p:nvGrpSpPr>
            <p:cNvPr id="10" name="Group 10"/>
            <p:cNvGrpSpPr/>
            <p:nvPr/>
          </p:nvGrpSpPr>
          <p:grpSpPr>
            <a:xfrm>
              <a:off x="0" y="0"/>
              <a:ext cx="1653977" cy="16539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26254"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3</a:t>
              </a:r>
            </a:p>
          </p:txBody>
        </p:sp>
      </p:grpSp>
      <p:sp>
        <p:nvSpPr>
          <p:cNvPr id="14" name="Freeform 14"/>
          <p:cNvSpPr/>
          <p:nvPr/>
        </p:nvSpPr>
        <p:spPr>
          <a:xfrm>
            <a:off x="1028700" y="2776523"/>
            <a:ext cx="6919727" cy="6045256"/>
          </a:xfrm>
          <a:custGeom>
            <a:avLst/>
            <a:gdLst/>
            <a:ahLst/>
            <a:cxnLst/>
            <a:rect l="l" t="t" r="r" b="b"/>
            <a:pathLst>
              <a:path w="6919727" h="6045256">
                <a:moveTo>
                  <a:pt x="0" y="0"/>
                </a:moveTo>
                <a:lnTo>
                  <a:pt x="6919727" y="0"/>
                </a:lnTo>
                <a:lnTo>
                  <a:pt x="6919727" y="6045256"/>
                </a:lnTo>
                <a:lnTo>
                  <a:pt x="0" y="6045256"/>
                </a:lnTo>
                <a:lnTo>
                  <a:pt x="0" y="0"/>
                </a:lnTo>
                <a:close/>
              </a:path>
            </a:pathLst>
          </a:custGeom>
          <a:blipFill>
            <a:blip r:embed="rId3"/>
            <a:stretch>
              <a:fillRect/>
            </a:stretch>
          </a:blipFill>
        </p:spPr>
        <p:txBody>
          <a:bodyPr/>
          <a:lstStyle/>
          <a:p>
            <a:endParaRPr lang="en-US"/>
          </a:p>
        </p:txBody>
      </p:sp>
      <p:sp>
        <p:nvSpPr>
          <p:cNvPr id="15" name="Freeform 15"/>
          <p:cNvSpPr/>
          <p:nvPr/>
        </p:nvSpPr>
        <p:spPr>
          <a:xfrm>
            <a:off x="8888440" y="2776523"/>
            <a:ext cx="8691725" cy="5834320"/>
          </a:xfrm>
          <a:custGeom>
            <a:avLst/>
            <a:gdLst/>
            <a:ahLst/>
            <a:cxnLst/>
            <a:rect l="l" t="t" r="r" b="b"/>
            <a:pathLst>
              <a:path w="8691725" h="5834320">
                <a:moveTo>
                  <a:pt x="0" y="0"/>
                </a:moveTo>
                <a:lnTo>
                  <a:pt x="8691724" y="0"/>
                </a:lnTo>
                <a:lnTo>
                  <a:pt x="8691724" y="5834320"/>
                </a:lnTo>
                <a:lnTo>
                  <a:pt x="0" y="5834320"/>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757290"/>
            <a:ext cx="13208373"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TRACKING PROJECT WORKFLOW USING MLFLOW</a:t>
            </a:r>
          </a:p>
        </p:txBody>
      </p:sp>
      <p:sp>
        <p:nvSpPr>
          <p:cNvPr id="3" name="Freeform 3"/>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4" name="Freeform 4"/>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a:p>
        </p:txBody>
      </p:sp>
      <p:grpSp>
        <p:nvGrpSpPr>
          <p:cNvPr id="5" name="Group 5"/>
          <p:cNvGrpSpPr/>
          <p:nvPr/>
        </p:nvGrpSpPr>
        <p:grpSpPr>
          <a:xfrm>
            <a:off x="678474" y="4581663"/>
            <a:ext cx="5375322" cy="2180001"/>
            <a:chOff x="0" y="0"/>
            <a:chExt cx="7167095" cy="2906668"/>
          </a:xfrm>
        </p:grpSpPr>
        <p:grpSp>
          <p:nvGrpSpPr>
            <p:cNvPr id="6" name="Group 6"/>
            <p:cNvGrpSpPr/>
            <p:nvPr/>
          </p:nvGrpSpPr>
          <p:grpSpPr>
            <a:xfrm>
              <a:off x="0" y="0"/>
              <a:ext cx="7167095" cy="2906668"/>
              <a:chOff x="0" y="0"/>
              <a:chExt cx="1415723" cy="574157"/>
            </a:xfrm>
          </p:grpSpPr>
          <p:sp>
            <p:nvSpPr>
              <p:cNvPr id="7" name="Freeform 7"/>
              <p:cNvSpPr/>
              <p:nvPr/>
            </p:nvSpPr>
            <p:spPr>
              <a:xfrm>
                <a:off x="0" y="0"/>
                <a:ext cx="1415723" cy="574157"/>
              </a:xfrm>
              <a:custGeom>
                <a:avLst/>
                <a:gdLst/>
                <a:ahLst/>
                <a:cxnLst/>
                <a:rect l="l" t="t" r="r" b="b"/>
                <a:pathLst>
                  <a:path w="1415723" h="574157">
                    <a:moveTo>
                      <a:pt x="28805" y="0"/>
                    </a:moveTo>
                    <a:lnTo>
                      <a:pt x="1386917" y="0"/>
                    </a:lnTo>
                    <a:cubicBezTo>
                      <a:pt x="1394557" y="0"/>
                      <a:pt x="1401884" y="3035"/>
                      <a:pt x="1407286" y="8437"/>
                    </a:cubicBezTo>
                    <a:cubicBezTo>
                      <a:pt x="1412688" y="13839"/>
                      <a:pt x="1415723" y="21166"/>
                      <a:pt x="1415723" y="28805"/>
                    </a:cubicBezTo>
                    <a:lnTo>
                      <a:pt x="1415723" y="545351"/>
                    </a:lnTo>
                    <a:cubicBezTo>
                      <a:pt x="1415723" y="561260"/>
                      <a:pt x="1402826" y="574157"/>
                      <a:pt x="1386917" y="574157"/>
                    </a:cubicBezTo>
                    <a:lnTo>
                      <a:pt x="28805" y="574157"/>
                    </a:lnTo>
                    <a:cubicBezTo>
                      <a:pt x="12897" y="574157"/>
                      <a:pt x="0" y="561260"/>
                      <a:pt x="0" y="545351"/>
                    </a:cubicBezTo>
                    <a:lnTo>
                      <a:pt x="0" y="28805"/>
                    </a:lnTo>
                    <a:cubicBezTo>
                      <a:pt x="0" y="12897"/>
                      <a:pt x="12897" y="0"/>
                      <a:pt x="28805" y="0"/>
                    </a:cubicBezTo>
                    <a:close/>
                  </a:path>
                </a:pathLst>
              </a:custGeom>
              <a:solidFill>
                <a:srgbClr val="000000"/>
              </a:solidFill>
              <a:ln w="38100" cap="sq">
                <a:solidFill>
                  <a:srgbClr val="FBF9F1"/>
                </a:solidFill>
                <a:prstDash val="solid"/>
                <a:miter/>
              </a:ln>
            </p:spPr>
            <p:txBody>
              <a:bodyPr/>
              <a:lstStyle/>
              <a:p>
                <a:endParaRPr lang="en-US"/>
              </a:p>
            </p:txBody>
          </p:sp>
          <p:sp>
            <p:nvSpPr>
              <p:cNvPr id="8" name="TextBox 8"/>
              <p:cNvSpPr txBox="1"/>
              <p:nvPr/>
            </p:nvSpPr>
            <p:spPr>
              <a:xfrm>
                <a:off x="0" y="-38100"/>
                <a:ext cx="1415723" cy="61225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55871" y="1322062"/>
              <a:ext cx="6305829" cy="1014518"/>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Recording and querying experiments.</a:t>
              </a:r>
            </a:p>
          </p:txBody>
        </p:sp>
        <p:sp>
          <p:nvSpPr>
            <p:cNvPr id="10" name="TextBox 10"/>
            <p:cNvSpPr txBox="1"/>
            <p:nvPr/>
          </p:nvSpPr>
          <p:spPr>
            <a:xfrm>
              <a:off x="455871" y="512938"/>
              <a:ext cx="6305829" cy="556683"/>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Experiment Tracking</a:t>
              </a:r>
            </a:p>
          </p:txBody>
        </p:sp>
      </p:grpSp>
      <p:grpSp>
        <p:nvGrpSpPr>
          <p:cNvPr id="11" name="Group 11"/>
          <p:cNvGrpSpPr/>
          <p:nvPr/>
        </p:nvGrpSpPr>
        <p:grpSpPr>
          <a:xfrm>
            <a:off x="6457864" y="4581663"/>
            <a:ext cx="5375322" cy="2180001"/>
            <a:chOff x="0" y="0"/>
            <a:chExt cx="7167095" cy="2906668"/>
          </a:xfrm>
        </p:grpSpPr>
        <p:grpSp>
          <p:nvGrpSpPr>
            <p:cNvPr id="12" name="Group 12"/>
            <p:cNvGrpSpPr/>
            <p:nvPr/>
          </p:nvGrpSpPr>
          <p:grpSpPr>
            <a:xfrm>
              <a:off x="0" y="0"/>
              <a:ext cx="7167095" cy="2906668"/>
              <a:chOff x="0" y="0"/>
              <a:chExt cx="1415723" cy="574157"/>
            </a:xfrm>
          </p:grpSpPr>
          <p:sp>
            <p:nvSpPr>
              <p:cNvPr id="13" name="Freeform 13"/>
              <p:cNvSpPr/>
              <p:nvPr/>
            </p:nvSpPr>
            <p:spPr>
              <a:xfrm>
                <a:off x="0" y="0"/>
                <a:ext cx="1415723" cy="574157"/>
              </a:xfrm>
              <a:custGeom>
                <a:avLst/>
                <a:gdLst/>
                <a:ahLst/>
                <a:cxnLst/>
                <a:rect l="l" t="t" r="r" b="b"/>
                <a:pathLst>
                  <a:path w="1415723" h="574157">
                    <a:moveTo>
                      <a:pt x="28805" y="0"/>
                    </a:moveTo>
                    <a:lnTo>
                      <a:pt x="1386917" y="0"/>
                    </a:lnTo>
                    <a:cubicBezTo>
                      <a:pt x="1394557" y="0"/>
                      <a:pt x="1401884" y="3035"/>
                      <a:pt x="1407286" y="8437"/>
                    </a:cubicBezTo>
                    <a:cubicBezTo>
                      <a:pt x="1412688" y="13839"/>
                      <a:pt x="1415723" y="21166"/>
                      <a:pt x="1415723" y="28805"/>
                    </a:cubicBezTo>
                    <a:lnTo>
                      <a:pt x="1415723" y="545351"/>
                    </a:lnTo>
                    <a:cubicBezTo>
                      <a:pt x="1415723" y="561260"/>
                      <a:pt x="1402826" y="574157"/>
                      <a:pt x="1386917" y="574157"/>
                    </a:cubicBezTo>
                    <a:lnTo>
                      <a:pt x="28805" y="574157"/>
                    </a:lnTo>
                    <a:cubicBezTo>
                      <a:pt x="12897" y="574157"/>
                      <a:pt x="0" y="561260"/>
                      <a:pt x="0" y="545351"/>
                    </a:cubicBezTo>
                    <a:lnTo>
                      <a:pt x="0" y="28805"/>
                    </a:lnTo>
                    <a:cubicBezTo>
                      <a:pt x="0" y="12897"/>
                      <a:pt x="12897" y="0"/>
                      <a:pt x="28805" y="0"/>
                    </a:cubicBezTo>
                    <a:close/>
                  </a:path>
                </a:pathLst>
              </a:custGeom>
              <a:solidFill>
                <a:srgbClr val="000000"/>
              </a:solidFill>
              <a:ln w="38100" cap="sq">
                <a:solidFill>
                  <a:srgbClr val="FBF9F1"/>
                </a:solidFill>
                <a:prstDash val="solid"/>
                <a:miter/>
              </a:ln>
            </p:spPr>
            <p:txBody>
              <a:bodyPr/>
              <a:lstStyle/>
              <a:p>
                <a:endParaRPr lang="en-US"/>
              </a:p>
            </p:txBody>
          </p:sp>
          <p:sp>
            <p:nvSpPr>
              <p:cNvPr id="14" name="TextBox 14"/>
              <p:cNvSpPr txBox="1"/>
              <p:nvPr/>
            </p:nvSpPr>
            <p:spPr>
              <a:xfrm>
                <a:off x="0" y="-38100"/>
                <a:ext cx="1415723" cy="612257"/>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55871" y="1322062"/>
              <a:ext cx="6305829" cy="1014518"/>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Packaging models and sharing them easily.</a:t>
              </a:r>
            </a:p>
          </p:txBody>
        </p:sp>
        <p:sp>
          <p:nvSpPr>
            <p:cNvPr id="16" name="TextBox 16"/>
            <p:cNvSpPr txBox="1"/>
            <p:nvPr/>
          </p:nvSpPr>
          <p:spPr>
            <a:xfrm>
              <a:off x="455871" y="512938"/>
              <a:ext cx="6305829" cy="556683"/>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Model Management</a:t>
              </a:r>
            </a:p>
          </p:txBody>
        </p:sp>
      </p:grpSp>
      <p:grpSp>
        <p:nvGrpSpPr>
          <p:cNvPr id="17" name="Group 17"/>
          <p:cNvGrpSpPr/>
          <p:nvPr/>
        </p:nvGrpSpPr>
        <p:grpSpPr>
          <a:xfrm>
            <a:off x="12234204" y="4581663"/>
            <a:ext cx="5375322" cy="2570526"/>
            <a:chOff x="0" y="0"/>
            <a:chExt cx="7167095" cy="3427368"/>
          </a:xfrm>
        </p:grpSpPr>
        <p:grpSp>
          <p:nvGrpSpPr>
            <p:cNvPr id="18" name="Group 18"/>
            <p:cNvGrpSpPr/>
            <p:nvPr/>
          </p:nvGrpSpPr>
          <p:grpSpPr>
            <a:xfrm>
              <a:off x="0" y="0"/>
              <a:ext cx="7167095" cy="3427368"/>
              <a:chOff x="0" y="0"/>
              <a:chExt cx="1415723" cy="677011"/>
            </a:xfrm>
          </p:grpSpPr>
          <p:sp>
            <p:nvSpPr>
              <p:cNvPr id="19" name="Freeform 19"/>
              <p:cNvSpPr/>
              <p:nvPr/>
            </p:nvSpPr>
            <p:spPr>
              <a:xfrm>
                <a:off x="0" y="0"/>
                <a:ext cx="1415723" cy="677011"/>
              </a:xfrm>
              <a:custGeom>
                <a:avLst/>
                <a:gdLst/>
                <a:ahLst/>
                <a:cxnLst/>
                <a:rect l="l" t="t" r="r" b="b"/>
                <a:pathLst>
                  <a:path w="1415723" h="677011">
                    <a:moveTo>
                      <a:pt x="28805" y="0"/>
                    </a:moveTo>
                    <a:lnTo>
                      <a:pt x="1386917" y="0"/>
                    </a:lnTo>
                    <a:cubicBezTo>
                      <a:pt x="1394557" y="0"/>
                      <a:pt x="1401884" y="3035"/>
                      <a:pt x="1407286" y="8437"/>
                    </a:cubicBezTo>
                    <a:cubicBezTo>
                      <a:pt x="1412688" y="13839"/>
                      <a:pt x="1415723" y="21166"/>
                      <a:pt x="1415723" y="28805"/>
                    </a:cubicBezTo>
                    <a:lnTo>
                      <a:pt x="1415723" y="648206"/>
                    </a:lnTo>
                    <a:cubicBezTo>
                      <a:pt x="1415723" y="664114"/>
                      <a:pt x="1402826" y="677011"/>
                      <a:pt x="1386917" y="677011"/>
                    </a:cubicBezTo>
                    <a:lnTo>
                      <a:pt x="28805" y="677011"/>
                    </a:lnTo>
                    <a:cubicBezTo>
                      <a:pt x="12897" y="677011"/>
                      <a:pt x="0" y="664114"/>
                      <a:pt x="0" y="648206"/>
                    </a:cubicBezTo>
                    <a:lnTo>
                      <a:pt x="0" y="28805"/>
                    </a:lnTo>
                    <a:cubicBezTo>
                      <a:pt x="0" y="12897"/>
                      <a:pt x="12897" y="0"/>
                      <a:pt x="28805" y="0"/>
                    </a:cubicBezTo>
                    <a:close/>
                  </a:path>
                </a:pathLst>
              </a:custGeom>
              <a:solidFill>
                <a:srgbClr val="000000"/>
              </a:solidFill>
              <a:ln w="38100" cap="sq">
                <a:solidFill>
                  <a:srgbClr val="FBF9F1"/>
                </a:solidFill>
                <a:prstDash val="solid"/>
                <a:miter/>
              </a:ln>
            </p:spPr>
            <p:txBody>
              <a:bodyPr/>
              <a:lstStyle/>
              <a:p>
                <a:endParaRPr lang="en-US"/>
              </a:p>
            </p:txBody>
          </p:sp>
          <p:sp>
            <p:nvSpPr>
              <p:cNvPr id="20" name="TextBox 20"/>
              <p:cNvSpPr txBox="1"/>
              <p:nvPr/>
            </p:nvSpPr>
            <p:spPr>
              <a:xfrm>
                <a:off x="0" y="-38100"/>
                <a:ext cx="1415723" cy="715111"/>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455871" y="1322062"/>
              <a:ext cx="6305829" cy="1535218"/>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E5E1DA"/>
                  </a:solidFill>
                  <a:latin typeface="Lato"/>
                  <a:ea typeface="Lato"/>
                  <a:cs typeface="Lato"/>
                  <a:sym typeface="Lato"/>
                </a:rPr>
                <a:t>Storing parameters, metrics, models, and artifacts for each experiment run.</a:t>
              </a:r>
            </a:p>
          </p:txBody>
        </p:sp>
        <p:sp>
          <p:nvSpPr>
            <p:cNvPr id="22" name="TextBox 22"/>
            <p:cNvSpPr txBox="1"/>
            <p:nvPr/>
          </p:nvSpPr>
          <p:spPr>
            <a:xfrm>
              <a:off x="455871" y="512938"/>
              <a:ext cx="6305829" cy="556683"/>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Reproducibility</a:t>
              </a:r>
            </a:p>
          </p:txBody>
        </p:sp>
      </p:grpSp>
      <p:sp>
        <p:nvSpPr>
          <p:cNvPr id="23" name="TextBox 23"/>
          <p:cNvSpPr txBox="1"/>
          <p:nvPr/>
        </p:nvSpPr>
        <p:spPr>
          <a:xfrm>
            <a:off x="939014" y="2829072"/>
            <a:ext cx="15150416" cy="8604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a:ea typeface="Lato"/>
                <a:cs typeface="Lato"/>
                <a:sym typeface="Lato"/>
              </a:rPr>
              <a:t>MLflow is an open-source platform that helps manage the lifecycle of machine learning models. It supports:</a:t>
            </a:r>
          </a:p>
          <a:p>
            <a:pPr algn="ctr">
              <a:lnSpc>
                <a:spcPts val="3499"/>
              </a:lnSpc>
              <a:spcBef>
                <a:spcPct val="0"/>
              </a:spcBef>
            </a:pPr>
            <a:endParaRPr lang="en-US" sz="2499">
              <a:solidFill>
                <a:srgbClr val="FFFFFF"/>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61818" r="-61818"/>
              </a:stretch>
            </a:blipFill>
            <a:ln cap="sq">
              <a:noFill/>
              <a:prstDash val="solid"/>
              <a:miter/>
            </a:ln>
          </p:spPr>
          <p:txBody>
            <a:bodyPr/>
            <a:lstStyle/>
            <a:p>
              <a:endParaRPr lang="en-US"/>
            </a:p>
          </p:txBody>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US"/>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txBody>
          <a:bodyPr/>
          <a:lstStyle/>
          <a:p>
            <a:endParaRPr lang="en-US"/>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2339023" y="2285225"/>
            <a:ext cx="9044852"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PROBLEM STATEMENT</a:t>
            </a:r>
          </a:p>
        </p:txBody>
      </p:sp>
      <p:sp>
        <p:nvSpPr>
          <p:cNvPr id="10" name="TextBox 10"/>
          <p:cNvSpPr txBox="1"/>
          <p:nvPr/>
        </p:nvSpPr>
        <p:spPr>
          <a:xfrm>
            <a:off x="2409239" y="3804386"/>
            <a:ext cx="9644804" cy="4365625"/>
          </a:xfrm>
          <a:prstGeom prst="rect">
            <a:avLst/>
          </a:prstGeom>
        </p:spPr>
        <p:txBody>
          <a:bodyPr lIns="0" tIns="0" rIns="0" bIns="0" rtlCol="0" anchor="t">
            <a:spAutoFit/>
          </a:bodyPr>
          <a:lstStyle/>
          <a:p>
            <a:pPr algn="l">
              <a:lnSpc>
                <a:spcPts val="3499"/>
              </a:lnSpc>
            </a:pPr>
            <a:r>
              <a:rPr lang="en-US" sz="2499">
                <a:solidFill>
                  <a:srgbClr val="FBF9F1"/>
                </a:solidFill>
                <a:latin typeface="Lato"/>
                <a:ea typeface="Lato"/>
                <a:cs typeface="Lato"/>
                <a:sym typeface="Lato"/>
              </a:rPr>
              <a:t>Credit card fraud is a significant challenge in today's digital economy, with fraudulent transactions causing substantial financial losses each year. The problem arises because detecting fraud is like finding a needle in a haystack, as</a:t>
            </a:r>
            <a:r>
              <a:rPr lang="en-US" sz="2499">
                <a:solidFill>
                  <a:srgbClr val="FFFFFF"/>
                </a:solidFill>
                <a:latin typeface="Lato"/>
                <a:ea typeface="Lato"/>
                <a:cs typeface="Lato"/>
                <a:sym typeface="Lato"/>
              </a:rPr>
              <a:t> </a:t>
            </a:r>
            <a:r>
              <a:rPr lang="en-US" sz="2499" b="1">
                <a:solidFill>
                  <a:srgbClr val="FFFFFF"/>
                </a:solidFill>
                <a:latin typeface="Lato Bold"/>
                <a:ea typeface="Lato Bold"/>
                <a:cs typeface="Lato Bold"/>
                <a:sym typeface="Lato Bold"/>
              </a:rPr>
              <a:t>fraudulent transactions are far less common</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than legitimate ones.</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This</a:t>
            </a:r>
            <a:r>
              <a:rPr lang="en-US" sz="2499">
                <a:solidFill>
                  <a:srgbClr val="FFFFFF"/>
                </a:solidFill>
                <a:latin typeface="Lato"/>
                <a:ea typeface="Lato"/>
                <a:cs typeface="Lato"/>
                <a:sym typeface="Lato"/>
              </a:rPr>
              <a:t> </a:t>
            </a:r>
            <a:r>
              <a:rPr lang="en-US" sz="2499" b="1">
                <a:solidFill>
                  <a:srgbClr val="FFFFFF"/>
                </a:solidFill>
                <a:latin typeface="Lato Bold"/>
                <a:ea typeface="Lato Bold"/>
                <a:cs typeface="Lato Bold"/>
                <a:sym typeface="Lato Bold"/>
              </a:rPr>
              <a:t>imbalance </a:t>
            </a:r>
            <a:r>
              <a:rPr lang="en-US" sz="2499">
                <a:solidFill>
                  <a:srgbClr val="FBF9F1"/>
                </a:solidFill>
                <a:latin typeface="Lato"/>
                <a:ea typeface="Lato"/>
                <a:cs typeface="Lato"/>
                <a:sym typeface="Lato"/>
              </a:rPr>
              <a:t>between fraud and non-fraud cases presents unique</a:t>
            </a:r>
            <a:r>
              <a:rPr lang="en-US" sz="2499">
                <a:solidFill>
                  <a:srgbClr val="FFFFFF"/>
                </a:solidFill>
                <a:latin typeface="Lato"/>
                <a:ea typeface="Lato"/>
                <a:cs typeface="Lato"/>
                <a:sym typeface="Lato"/>
              </a:rPr>
              <a:t> </a:t>
            </a:r>
            <a:r>
              <a:rPr lang="en-US" sz="2499" b="1">
                <a:solidFill>
                  <a:srgbClr val="FFFFFF"/>
                </a:solidFill>
                <a:latin typeface="Lato Bold"/>
                <a:ea typeface="Lato Bold"/>
                <a:cs typeface="Lato Bold"/>
                <a:sym typeface="Lato Bold"/>
              </a:rPr>
              <a:t>challenges</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in training machine learning models, as the model tends to be</a:t>
            </a:r>
            <a:r>
              <a:rPr lang="en-US" sz="2499">
                <a:solidFill>
                  <a:srgbClr val="FFFFFF"/>
                </a:solidFill>
                <a:latin typeface="Lato"/>
                <a:ea typeface="Lato"/>
                <a:cs typeface="Lato"/>
                <a:sym typeface="Lato"/>
              </a:rPr>
              <a:t> </a:t>
            </a:r>
            <a:r>
              <a:rPr lang="en-US" sz="2499" b="1">
                <a:solidFill>
                  <a:srgbClr val="FFFFFF"/>
                </a:solidFill>
                <a:latin typeface="Lato Bold"/>
                <a:ea typeface="Lato Bold"/>
                <a:cs typeface="Lato Bold"/>
                <a:sym typeface="Lato Bold"/>
              </a:rPr>
              <a:t>biased </a:t>
            </a:r>
            <a:r>
              <a:rPr lang="en-US" sz="2499">
                <a:solidFill>
                  <a:srgbClr val="FBF9F1"/>
                </a:solidFill>
                <a:latin typeface="Lato"/>
                <a:ea typeface="Lato"/>
                <a:cs typeface="Lato"/>
                <a:sym typeface="Lato"/>
              </a:rPr>
              <a:t>towards the </a:t>
            </a:r>
            <a:r>
              <a:rPr lang="en-US" sz="2499" b="1">
                <a:solidFill>
                  <a:srgbClr val="FFFFFF"/>
                </a:solidFill>
                <a:latin typeface="Lato Bold"/>
                <a:ea typeface="Lato Bold"/>
                <a:cs typeface="Lato Bold"/>
                <a:sym typeface="Lato Bold"/>
              </a:rPr>
              <a:t>majority class</a:t>
            </a:r>
            <a:r>
              <a:rPr lang="en-US" sz="2499">
                <a:solidFill>
                  <a:srgbClr val="FFFFFF"/>
                </a:solidFill>
                <a:latin typeface="Lato"/>
                <a:ea typeface="Lato"/>
                <a:cs typeface="Lato"/>
                <a:sym typeface="Lato"/>
              </a:rPr>
              <a:t> </a:t>
            </a:r>
            <a:r>
              <a:rPr lang="en-US" sz="2499">
                <a:solidFill>
                  <a:srgbClr val="FBF9F1"/>
                </a:solidFill>
                <a:latin typeface="Lato"/>
                <a:ea typeface="Lato"/>
                <a:cs typeface="Lato"/>
                <a:sym typeface="Lato"/>
              </a:rPr>
              <a:t>(non-fraudulent transactions),</a:t>
            </a:r>
            <a:r>
              <a:rPr lang="en-US" sz="2499">
                <a:solidFill>
                  <a:srgbClr val="FFFFFF"/>
                </a:solidFill>
                <a:latin typeface="Lato"/>
                <a:ea typeface="Lato"/>
                <a:cs typeface="Lato"/>
                <a:sym typeface="Lato"/>
              </a:rPr>
              <a:t> </a:t>
            </a:r>
            <a:r>
              <a:rPr lang="en-US" sz="2499" b="1">
                <a:solidFill>
                  <a:srgbClr val="FFFFFF"/>
                </a:solidFill>
                <a:latin typeface="Lato Bold"/>
                <a:ea typeface="Lato Bold"/>
                <a:cs typeface="Lato Bold"/>
                <a:sym typeface="Lato Bold"/>
              </a:rPr>
              <a:t>leading to poor detection of actual fraud.</a:t>
            </a:r>
          </a:p>
          <a:p>
            <a:pPr algn="l">
              <a:lnSpc>
                <a:spcPts val="3499"/>
              </a:lnSpc>
              <a:spcBef>
                <a:spcPct val="0"/>
              </a:spcBef>
            </a:pPr>
            <a:endParaRPr lang="en-US" sz="2499" b="1">
              <a:solidFill>
                <a:srgbClr val="FFFFFF"/>
              </a:solidFill>
              <a:latin typeface="Lato Bold"/>
              <a:ea typeface="Lato Bold"/>
              <a:cs typeface="Lato Bold"/>
              <a:sym typeface="La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757290"/>
            <a:ext cx="13208373" cy="1762125"/>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TRACKING PROJECT WORKFLOW USING MLFLOW</a:t>
            </a:r>
          </a:p>
        </p:txBody>
      </p:sp>
      <p:sp>
        <p:nvSpPr>
          <p:cNvPr id="3" name="Freeform 3"/>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4" name="Freeform 4"/>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a:p>
        </p:txBody>
      </p:sp>
      <p:grpSp>
        <p:nvGrpSpPr>
          <p:cNvPr id="5" name="Group 5"/>
          <p:cNvGrpSpPr/>
          <p:nvPr/>
        </p:nvGrpSpPr>
        <p:grpSpPr>
          <a:xfrm>
            <a:off x="407294" y="2420225"/>
            <a:ext cx="8315249" cy="7866775"/>
            <a:chOff x="0" y="-85851"/>
            <a:chExt cx="1415723" cy="1339367"/>
          </a:xfrm>
        </p:grpSpPr>
        <p:sp>
          <p:nvSpPr>
            <p:cNvPr id="6" name="Freeform 6"/>
            <p:cNvSpPr/>
            <p:nvPr/>
          </p:nvSpPr>
          <p:spPr>
            <a:xfrm>
              <a:off x="0" y="0"/>
              <a:ext cx="1415723" cy="1253516"/>
            </a:xfrm>
            <a:custGeom>
              <a:avLst/>
              <a:gdLst/>
              <a:ahLst/>
              <a:cxnLst/>
              <a:rect l="l" t="t" r="r" b="b"/>
              <a:pathLst>
                <a:path w="1415723" h="1253516">
                  <a:moveTo>
                    <a:pt x="18621" y="0"/>
                  </a:moveTo>
                  <a:lnTo>
                    <a:pt x="1397102" y="0"/>
                  </a:lnTo>
                  <a:cubicBezTo>
                    <a:pt x="1402040" y="0"/>
                    <a:pt x="1406777" y="1962"/>
                    <a:pt x="1410269" y="5454"/>
                  </a:cubicBezTo>
                  <a:cubicBezTo>
                    <a:pt x="1413761" y="8946"/>
                    <a:pt x="1415723" y="13682"/>
                    <a:pt x="1415723" y="18621"/>
                  </a:cubicBezTo>
                  <a:lnTo>
                    <a:pt x="1415723" y="1234895"/>
                  </a:lnTo>
                  <a:cubicBezTo>
                    <a:pt x="1415723" y="1245179"/>
                    <a:pt x="1407386" y="1253516"/>
                    <a:pt x="1397102" y="1253516"/>
                  </a:cubicBezTo>
                  <a:lnTo>
                    <a:pt x="18621" y="1253516"/>
                  </a:lnTo>
                  <a:cubicBezTo>
                    <a:pt x="8337" y="1253516"/>
                    <a:pt x="0" y="1245179"/>
                    <a:pt x="0" y="1234895"/>
                  </a:cubicBezTo>
                  <a:lnTo>
                    <a:pt x="0" y="18621"/>
                  </a:lnTo>
                  <a:cubicBezTo>
                    <a:pt x="0" y="8337"/>
                    <a:pt x="8337" y="0"/>
                    <a:pt x="18621" y="0"/>
                  </a:cubicBezTo>
                  <a:close/>
                </a:path>
              </a:pathLst>
            </a:custGeom>
            <a:solidFill>
              <a:srgbClr val="000000"/>
            </a:solidFill>
            <a:ln w="38100" cap="sq">
              <a:solidFill>
                <a:srgbClr val="FBF9F1"/>
              </a:solidFill>
              <a:prstDash val="solid"/>
              <a:miter/>
            </a:ln>
          </p:spPr>
          <p:txBody>
            <a:bodyPr/>
            <a:lstStyle/>
            <a:p>
              <a:endParaRPr lang="en-US"/>
            </a:p>
          </p:txBody>
        </p:sp>
        <p:sp>
          <p:nvSpPr>
            <p:cNvPr id="7" name="TextBox 7"/>
            <p:cNvSpPr txBox="1"/>
            <p:nvPr/>
          </p:nvSpPr>
          <p:spPr>
            <a:xfrm>
              <a:off x="1054413" y="-85851"/>
              <a:ext cx="350787" cy="54238"/>
            </a:xfrm>
            <a:prstGeom prst="rect">
              <a:avLst/>
            </a:prstGeom>
          </p:spPr>
          <p:txBody>
            <a:bodyPr lIns="78584" tIns="78584" rIns="78584" bIns="78584" rtlCol="0" anchor="ctr"/>
            <a:lstStyle/>
            <a:p>
              <a:pPr algn="ctr">
                <a:lnSpc>
                  <a:spcPts val="2660"/>
                </a:lnSpc>
              </a:pPr>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3"/>
                </a:rPr>
                <a:t>Script link</a:t>
              </a:r>
              <a:endParaRPr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8" name="TextBox 8"/>
          <p:cNvSpPr txBox="1"/>
          <p:nvPr/>
        </p:nvSpPr>
        <p:spPr>
          <a:xfrm>
            <a:off x="552023" y="2268714"/>
            <a:ext cx="7316009" cy="655757"/>
          </a:xfrm>
          <a:prstGeom prst="rect">
            <a:avLst/>
          </a:prstGeom>
        </p:spPr>
        <p:txBody>
          <a:bodyPr lIns="0" tIns="0" rIns="0" bIns="0" rtlCol="0" anchor="t">
            <a:spAutoFit/>
          </a:bodyPr>
          <a:lstStyle/>
          <a:p>
            <a:pPr algn="l">
              <a:lnSpc>
                <a:spcPts val="5414"/>
              </a:lnSpc>
              <a:spcBef>
                <a:spcPct val="0"/>
              </a:spcBef>
            </a:pPr>
            <a:r>
              <a:rPr lang="en-US" sz="3867" b="1">
                <a:solidFill>
                  <a:srgbClr val="FFD944"/>
                </a:solidFill>
                <a:latin typeface="Lato Bold"/>
                <a:ea typeface="Lato Bold"/>
                <a:cs typeface="Lato Bold"/>
                <a:sym typeface="Lato Bold"/>
              </a:rPr>
              <a:t>Logistic Regression</a:t>
            </a:r>
          </a:p>
        </p:txBody>
      </p:sp>
      <p:sp>
        <p:nvSpPr>
          <p:cNvPr id="9" name="TextBox 9"/>
          <p:cNvSpPr txBox="1"/>
          <p:nvPr/>
        </p:nvSpPr>
        <p:spPr>
          <a:xfrm>
            <a:off x="552023" y="3060917"/>
            <a:ext cx="7434153" cy="7411720"/>
          </a:xfrm>
          <a:prstGeom prst="rect">
            <a:avLst/>
          </a:prstGeom>
        </p:spPr>
        <p:txBody>
          <a:bodyPr lIns="0" tIns="0" rIns="0" bIns="0" rtlCol="0" anchor="t">
            <a:spAutoFit/>
          </a:bodyPr>
          <a:lstStyle/>
          <a:p>
            <a:pPr algn="l">
              <a:lnSpc>
                <a:spcPts val="3079"/>
              </a:lnSpc>
              <a:spcBef>
                <a:spcPct val="0"/>
              </a:spcBef>
            </a:pPr>
            <a:r>
              <a:rPr lang="en-US" sz="2199" dirty="0">
                <a:solidFill>
                  <a:srgbClr val="FFFFFF"/>
                </a:solidFill>
                <a:latin typeface="Lato"/>
                <a:ea typeface="Lato"/>
                <a:cs typeface="Lato"/>
                <a:sym typeface="Lato"/>
              </a:rPr>
              <a:t>Implementation Steps:</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We built a Logistic Regression model to classify fraud. Multiple experiments were run with varying </a:t>
            </a:r>
            <a:r>
              <a:rPr lang="en-US" sz="2199" dirty="0" err="1">
                <a:solidFill>
                  <a:srgbClr val="FFFFFF"/>
                </a:solidFill>
                <a:latin typeface="Lato"/>
                <a:ea typeface="Lato"/>
                <a:cs typeface="Lato"/>
                <a:sym typeface="Lato"/>
              </a:rPr>
              <a:t>max_iter</a:t>
            </a:r>
            <a:r>
              <a:rPr lang="en-US" sz="2199" dirty="0">
                <a:solidFill>
                  <a:srgbClr val="FFFFFF"/>
                </a:solidFill>
                <a:latin typeface="Lato"/>
                <a:ea typeface="Lato"/>
                <a:cs typeface="Lato"/>
                <a:sym typeface="Lato"/>
              </a:rPr>
              <a:t> values (500 to 5000) to tune the model.</a:t>
            </a:r>
          </a:p>
          <a:p>
            <a:pPr algn="l">
              <a:lnSpc>
                <a:spcPts val="3079"/>
              </a:lnSpc>
              <a:spcBef>
                <a:spcPct val="0"/>
              </a:spcBef>
            </a:pPr>
            <a:r>
              <a:rPr lang="en-US" sz="2199" dirty="0">
                <a:solidFill>
                  <a:srgbClr val="FFFFFF"/>
                </a:solidFill>
                <a:latin typeface="Lato"/>
                <a:ea typeface="Lato"/>
                <a:cs typeface="Lato"/>
                <a:sym typeface="Lato"/>
              </a:rPr>
              <a:t>Key </a:t>
            </a:r>
            <a:r>
              <a:rPr lang="en-US" sz="2199" dirty="0" err="1">
                <a:solidFill>
                  <a:srgbClr val="FFFFFF"/>
                </a:solidFill>
                <a:latin typeface="Lato"/>
                <a:ea typeface="Lato"/>
                <a:cs typeface="Lato"/>
                <a:sym typeface="Lato"/>
              </a:rPr>
              <a:t>MLflow</a:t>
            </a:r>
            <a:r>
              <a:rPr lang="en-US" sz="2199" dirty="0">
                <a:solidFill>
                  <a:srgbClr val="FFFFFF"/>
                </a:solidFill>
                <a:latin typeface="Lato"/>
                <a:ea typeface="Lato"/>
                <a:cs typeface="Lato"/>
                <a:sym typeface="Lato"/>
              </a:rPr>
              <a:t> Features:</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Parameters: We logged the number of iterations (</a:t>
            </a:r>
            <a:r>
              <a:rPr lang="en-US" sz="2199" dirty="0" err="1">
                <a:solidFill>
                  <a:srgbClr val="FFFFFF"/>
                </a:solidFill>
                <a:latin typeface="Lato"/>
                <a:ea typeface="Lato"/>
                <a:cs typeface="Lato"/>
                <a:sym typeface="Lato"/>
              </a:rPr>
              <a:t>max_iter</a:t>
            </a:r>
            <a:r>
              <a:rPr lang="en-US" sz="2199" dirty="0">
                <a:solidFill>
                  <a:srgbClr val="FFFFFF"/>
                </a:solidFill>
                <a:latin typeface="Lato"/>
                <a:ea typeface="Lato"/>
                <a:cs typeface="Lato"/>
                <a:sym typeface="Lato"/>
              </a:rPr>
              <a:t>).</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Metrics: For each run, we logged </a:t>
            </a:r>
            <a:r>
              <a:rPr lang="en-US" sz="2199" dirty="0" err="1">
                <a:solidFill>
                  <a:srgbClr val="FFFFFF"/>
                </a:solidFill>
                <a:latin typeface="Lato"/>
                <a:ea typeface="Lato"/>
                <a:cs typeface="Lato"/>
                <a:sym typeface="Lato"/>
              </a:rPr>
              <a:t>test_accuracy</a:t>
            </a:r>
            <a:r>
              <a:rPr lang="en-US" sz="2199" dirty="0">
                <a:solidFill>
                  <a:srgbClr val="FFFFFF"/>
                </a:solidFill>
                <a:latin typeface="Lato"/>
                <a:ea typeface="Lato"/>
                <a:cs typeface="Lato"/>
                <a:sym typeface="Lato"/>
              </a:rPr>
              <a:t> and </a:t>
            </a:r>
            <a:r>
              <a:rPr lang="en-US" sz="2199" dirty="0" err="1">
                <a:solidFill>
                  <a:srgbClr val="FFFFFF"/>
                </a:solidFill>
                <a:latin typeface="Lato"/>
                <a:ea typeface="Lato"/>
                <a:cs typeface="Lato"/>
                <a:sym typeface="Lato"/>
              </a:rPr>
              <a:t>train_accuracy</a:t>
            </a:r>
            <a:r>
              <a:rPr lang="en-US" sz="2199" dirty="0">
                <a:solidFill>
                  <a:srgbClr val="FFFFFF"/>
                </a:solidFill>
                <a:latin typeface="Lato"/>
                <a:ea typeface="Lato"/>
                <a:cs typeface="Lato"/>
                <a:sym typeface="Lato"/>
              </a:rPr>
              <a:t> to track the performance.</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Artifacts: Confusion matrix plots were generated and logged as artifacts to visualize the model's performance.</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Model Logging: The model was saved in the </a:t>
            </a:r>
            <a:r>
              <a:rPr lang="en-US" sz="2199" dirty="0" err="1">
                <a:solidFill>
                  <a:srgbClr val="FFFFFF"/>
                </a:solidFill>
                <a:latin typeface="Lato"/>
                <a:ea typeface="Lato"/>
                <a:cs typeface="Lato"/>
                <a:sym typeface="Lato"/>
              </a:rPr>
              <a:t>MLflow</a:t>
            </a:r>
            <a:r>
              <a:rPr lang="en-US" sz="2199" dirty="0">
                <a:solidFill>
                  <a:srgbClr val="FFFFFF"/>
                </a:solidFill>
                <a:latin typeface="Lato"/>
                <a:ea typeface="Lato"/>
                <a:cs typeface="Lato"/>
                <a:sym typeface="Lato"/>
              </a:rPr>
              <a:t> experiment for reproducibility</a:t>
            </a:r>
          </a:p>
          <a:p>
            <a:pPr algn="l">
              <a:lnSpc>
                <a:spcPts val="3079"/>
              </a:lnSpc>
              <a:spcBef>
                <a:spcPct val="0"/>
              </a:spcBef>
            </a:pPr>
            <a:r>
              <a:rPr lang="en-US" sz="2199" dirty="0">
                <a:solidFill>
                  <a:srgbClr val="FFFFFF"/>
                </a:solidFill>
                <a:latin typeface="Lato"/>
                <a:ea typeface="Lato"/>
                <a:cs typeface="Lato"/>
                <a:sym typeface="Lato"/>
              </a:rPr>
              <a:t>Results:</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Metrics: Accuracy metrics for both training and test sets were logged for comparison.</a:t>
            </a:r>
          </a:p>
          <a:p>
            <a:pPr marL="474978" lvl="1" indent="-237489" algn="l">
              <a:lnSpc>
                <a:spcPts val="3079"/>
              </a:lnSpc>
              <a:spcBef>
                <a:spcPct val="0"/>
              </a:spcBef>
              <a:buFont typeface="Arial"/>
              <a:buChar char="•"/>
            </a:pPr>
            <a:r>
              <a:rPr lang="en-US" sz="2199" dirty="0">
                <a:solidFill>
                  <a:srgbClr val="FFFFFF"/>
                </a:solidFill>
                <a:latin typeface="Lato"/>
                <a:ea typeface="Lato"/>
                <a:cs typeface="Lato"/>
                <a:sym typeface="Lato"/>
              </a:rPr>
              <a:t>Artifacts: Confusion matrices helped visualize false positives and negatives across iterations.</a:t>
            </a:r>
          </a:p>
          <a:p>
            <a:pPr algn="l">
              <a:lnSpc>
                <a:spcPts val="3079"/>
              </a:lnSpc>
              <a:spcBef>
                <a:spcPct val="0"/>
              </a:spcBef>
            </a:pPr>
            <a:endParaRPr lang="en-US" sz="2199" dirty="0">
              <a:solidFill>
                <a:srgbClr val="FFFFFF"/>
              </a:solidFill>
              <a:latin typeface="Lato"/>
              <a:ea typeface="Lato"/>
              <a:cs typeface="Lato"/>
              <a:sym typeface="Lato"/>
            </a:endParaRPr>
          </a:p>
        </p:txBody>
      </p:sp>
      <p:grpSp>
        <p:nvGrpSpPr>
          <p:cNvPr id="10" name="Group 10"/>
          <p:cNvGrpSpPr/>
          <p:nvPr/>
        </p:nvGrpSpPr>
        <p:grpSpPr>
          <a:xfrm>
            <a:off x="9689429" y="2962571"/>
            <a:ext cx="8315249" cy="7362529"/>
            <a:chOff x="0" y="0"/>
            <a:chExt cx="1415723" cy="1253516"/>
          </a:xfrm>
        </p:grpSpPr>
        <p:sp>
          <p:nvSpPr>
            <p:cNvPr id="11" name="Freeform 11"/>
            <p:cNvSpPr/>
            <p:nvPr/>
          </p:nvSpPr>
          <p:spPr>
            <a:xfrm>
              <a:off x="0" y="0"/>
              <a:ext cx="1415723" cy="1253516"/>
            </a:xfrm>
            <a:custGeom>
              <a:avLst/>
              <a:gdLst/>
              <a:ahLst/>
              <a:cxnLst/>
              <a:rect l="l" t="t" r="r" b="b"/>
              <a:pathLst>
                <a:path w="1415723" h="1253516">
                  <a:moveTo>
                    <a:pt x="18621" y="0"/>
                  </a:moveTo>
                  <a:lnTo>
                    <a:pt x="1397102" y="0"/>
                  </a:lnTo>
                  <a:cubicBezTo>
                    <a:pt x="1402040" y="0"/>
                    <a:pt x="1406777" y="1962"/>
                    <a:pt x="1410269" y="5454"/>
                  </a:cubicBezTo>
                  <a:cubicBezTo>
                    <a:pt x="1413761" y="8946"/>
                    <a:pt x="1415723" y="13682"/>
                    <a:pt x="1415723" y="18621"/>
                  </a:cubicBezTo>
                  <a:lnTo>
                    <a:pt x="1415723" y="1234895"/>
                  </a:lnTo>
                  <a:cubicBezTo>
                    <a:pt x="1415723" y="1245179"/>
                    <a:pt x="1407386" y="1253516"/>
                    <a:pt x="1397102" y="1253516"/>
                  </a:cubicBezTo>
                  <a:lnTo>
                    <a:pt x="18621" y="1253516"/>
                  </a:lnTo>
                  <a:cubicBezTo>
                    <a:pt x="8337" y="1253516"/>
                    <a:pt x="0" y="1245179"/>
                    <a:pt x="0" y="1234895"/>
                  </a:cubicBezTo>
                  <a:lnTo>
                    <a:pt x="0" y="18621"/>
                  </a:lnTo>
                  <a:cubicBezTo>
                    <a:pt x="0" y="8337"/>
                    <a:pt x="8337" y="0"/>
                    <a:pt x="18621" y="0"/>
                  </a:cubicBezTo>
                  <a:close/>
                </a:path>
              </a:pathLst>
            </a:custGeom>
            <a:solidFill>
              <a:srgbClr val="000000"/>
            </a:solidFill>
            <a:ln w="38100" cap="sq">
              <a:solidFill>
                <a:srgbClr val="FBF9F1"/>
              </a:solidFill>
              <a:prstDash val="solid"/>
              <a:miter/>
            </a:ln>
          </p:spPr>
          <p:txBody>
            <a:bodyPr/>
            <a:lstStyle/>
            <a:p>
              <a:endParaRPr lang="en-US"/>
            </a:p>
          </p:txBody>
        </p:sp>
        <p:sp>
          <p:nvSpPr>
            <p:cNvPr id="12" name="TextBox 12"/>
            <p:cNvSpPr txBox="1"/>
            <p:nvPr/>
          </p:nvSpPr>
          <p:spPr>
            <a:xfrm>
              <a:off x="0" y="-38100"/>
              <a:ext cx="1415723" cy="1291616"/>
            </a:xfrm>
            <a:prstGeom prst="rect">
              <a:avLst/>
            </a:prstGeom>
          </p:spPr>
          <p:txBody>
            <a:bodyPr lIns="78584" tIns="78584" rIns="78584" bIns="78584" rtlCol="0" anchor="ctr"/>
            <a:lstStyle/>
            <a:p>
              <a:pPr algn="ctr">
                <a:lnSpc>
                  <a:spcPts val="2660"/>
                </a:lnSpc>
              </a:pPr>
              <a:endParaRPr/>
            </a:p>
          </p:txBody>
        </p:sp>
      </p:grpSp>
      <p:sp>
        <p:nvSpPr>
          <p:cNvPr id="13" name="TextBox 13"/>
          <p:cNvSpPr txBox="1"/>
          <p:nvPr/>
        </p:nvSpPr>
        <p:spPr>
          <a:xfrm>
            <a:off x="9834158" y="2306814"/>
            <a:ext cx="7316009" cy="655757"/>
          </a:xfrm>
          <a:prstGeom prst="rect">
            <a:avLst/>
          </a:prstGeom>
        </p:spPr>
        <p:txBody>
          <a:bodyPr lIns="0" tIns="0" rIns="0" bIns="0" rtlCol="0" anchor="t">
            <a:spAutoFit/>
          </a:bodyPr>
          <a:lstStyle/>
          <a:p>
            <a:pPr algn="l">
              <a:lnSpc>
                <a:spcPts val="5414"/>
              </a:lnSpc>
              <a:spcBef>
                <a:spcPct val="0"/>
              </a:spcBef>
            </a:pPr>
            <a:r>
              <a:rPr lang="en-US" sz="3867" b="1">
                <a:solidFill>
                  <a:srgbClr val="FFD944"/>
                </a:solidFill>
                <a:latin typeface="Lato Bold"/>
                <a:ea typeface="Lato Bold"/>
                <a:cs typeface="Lato Bold"/>
                <a:sym typeface="Lato Bold"/>
              </a:rPr>
              <a:t>Random Forest</a:t>
            </a:r>
          </a:p>
        </p:txBody>
      </p:sp>
      <p:sp>
        <p:nvSpPr>
          <p:cNvPr id="14" name="TextBox 14"/>
          <p:cNvSpPr txBox="1"/>
          <p:nvPr/>
        </p:nvSpPr>
        <p:spPr>
          <a:xfrm>
            <a:off x="9992346" y="3060917"/>
            <a:ext cx="7795726" cy="7411720"/>
          </a:xfrm>
          <a:prstGeom prst="rect">
            <a:avLst/>
          </a:prstGeom>
        </p:spPr>
        <p:txBody>
          <a:bodyPr lIns="0" tIns="0" rIns="0" bIns="0" rtlCol="0" anchor="t">
            <a:spAutoFit/>
          </a:bodyPr>
          <a:lstStyle/>
          <a:p>
            <a:pPr algn="l">
              <a:lnSpc>
                <a:spcPts val="3079"/>
              </a:lnSpc>
              <a:spcBef>
                <a:spcPct val="0"/>
              </a:spcBef>
            </a:pPr>
            <a:r>
              <a:rPr lang="en-US" sz="2199">
                <a:solidFill>
                  <a:srgbClr val="FFFFFF"/>
                </a:solidFill>
                <a:latin typeface="Lato"/>
                <a:ea typeface="Lato"/>
                <a:cs typeface="Lato"/>
                <a:sym typeface="Lato"/>
              </a:rPr>
              <a:t>Implementation Steps:</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A Random Forest Classifier was trained with different n_estimators (50, 100, 200, 500, 1000, 2000). Each run represents an experiment with a specific number of trees.</a:t>
            </a:r>
          </a:p>
          <a:p>
            <a:pPr algn="l">
              <a:lnSpc>
                <a:spcPts val="3079"/>
              </a:lnSpc>
              <a:spcBef>
                <a:spcPct val="0"/>
              </a:spcBef>
            </a:pPr>
            <a:r>
              <a:rPr lang="en-US" sz="2199">
                <a:solidFill>
                  <a:srgbClr val="FFFFFF"/>
                </a:solidFill>
                <a:latin typeface="Lato"/>
                <a:ea typeface="Lato"/>
                <a:cs typeface="Lato"/>
                <a:sym typeface="Lato"/>
              </a:rPr>
              <a:t>Key MLflow Features:</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Parameters: The number of estimators (n_estimators) was logged for each run.</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Metrics: Accuracy scores for both training and test data were logged.</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Artifacts: Confusion matrices were logged for each experiment run.</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Model Logging: The trained Random Forest models were saved with their respective configurations.</a:t>
            </a:r>
          </a:p>
          <a:p>
            <a:pPr algn="l">
              <a:lnSpc>
                <a:spcPts val="3079"/>
              </a:lnSpc>
              <a:spcBef>
                <a:spcPct val="0"/>
              </a:spcBef>
            </a:pPr>
            <a:r>
              <a:rPr lang="en-US" sz="2199">
                <a:solidFill>
                  <a:srgbClr val="FFFFFF"/>
                </a:solidFill>
                <a:latin typeface="Lato"/>
                <a:ea typeface="Lato"/>
                <a:cs typeface="Lato"/>
                <a:sym typeface="Lato"/>
              </a:rPr>
              <a:t>Results:</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Metrics: Accuracy metrics were logged for each configuration.</a:t>
            </a:r>
          </a:p>
          <a:p>
            <a:pPr marL="474978" lvl="1" indent="-237489" algn="l">
              <a:lnSpc>
                <a:spcPts val="3079"/>
              </a:lnSpc>
              <a:spcBef>
                <a:spcPct val="0"/>
              </a:spcBef>
              <a:buFont typeface="Arial"/>
              <a:buChar char="•"/>
            </a:pPr>
            <a:r>
              <a:rPr lang="en-US" sz="2199">
                <a:solidFill>
                  <a:srgbClr val="FFFFFF"/>
                </a:solidFill>
                <a:latin typeface="Lato"/>
                <a:ea typeface="Lato"/>
                <a:cs typeface="Lato"/>
                <a:sym typeface="Lato"/>
              </a:rPr>
              <a:t>Artifacts: Confusion matrices were generated and stored for further analysis.</a:t>
            </a:r>
          </a:p>
          <a:p>
            <a:pPr algn="l">
              <a:lnSpc>
                <a:spcPts val="3079"/>
              </a:lnSpc>
              <a:spcBef>
                <a:spcPct val="0"/>
              </a:spcBef>
            </a:pPr>
            <a:endParaRPr lang="en-US" sz="2199">
              <a:solidFill>
                <a:srgbClr val="FFFFFF"/>
              </a:solidFill>
              <a:latin typeface="Lato"/>
              <a:ea typeface="Lato"/>
              <a:cs typeface="Lato"/>
              <a:sym typeface="Lato"/>
            </a:endParaRPr>
          </a:p>
        </p:txBody>
      </p:sp>
      <p:sp>
        <p:nvSpPr>
          <p:cNvPr id="15" name="TextBox 7">
            <a:extLst>
              <a:ext uri="{FF2B5EF4-FFF2-40B4-BE49-F238E27FC236}">
                <a16:creationId xmlns:a16="http://schemas.microsoft.com/office/drawing/2014/main" id="{5054277D-CCF2-FB27-B3E1-5CC70D9A8147}"/>
              </a:ext>
            </a:extLst>
          </p:cNvPr>
          <p:cNvSpPr txBox="1"/>
          <p:nvPr/>
        </p:nvSpPr>
        <p:spPr>
          <a:xfrm>
            <a:off x="15787764" y="2519415"/>
            <a:ext cx="2060347" cy="318567"/>
          </a:xfrm>
          <a:prstGeom prst="rect">
            <a:avLst/>
          </a:prstGeom>
        </p:spPr>
        <p:txBody>
          <a:bodyPr lIns="78584" tIns="78584" rIns="78584" bIns="78584" rtlCol="0" anchor="ctr"/>
          <a:lstStyle/>
          <a:p>
            <a:pPr algn="ctr">
              <a:lnSpc>
                <a:spcPts val="2660"/>
              </a:lnSpc>
            </a:pPr>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4"/>
              </a:rPr>
              <a:t>Script link</a:t>
            </a:r>
            <a:endParaRPr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Freeform 5">
            <a:extLst>
              <a:ext uri="{FF2B5EF4-FFF2-40B4-BE49-F238E27FC236}">
                <a16:creationId xmlns:a16="http://schemas.microsoft.com/office/drawing/2014/main" id="{A9CC31ED-9FA5-D962-84C1-BC0FE9CA1EBC}"/>
              </a:ext>
            </a:extLst>
          </p:cNvPr>
          <p:cNvSpPr/>
          <p:nvPr/>
        </p:nvSpPr>
        <p:spPr>
          <a:xfrm>
            <a:off x="8241278" y="2403809"/>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5"/>
            <a:stretch>
              <a:fillRect/>
            </a:stretch>
          </a:blipFill>
        </p:spPr>
        <p:txBody>
          <a:bodyPr/>
          <a:lstStyle/>
          <a:p>
            <a:endParaRPr lang="en-US"/>
          </a:p>
        </p:txBody>
      </p:sp>
      <p:sp>
        <p:nvSpPr>
          <p:cNvPr id="17" name="Freeform 5">
            <a:extLst>
              <a:ext uri="{FF2B5EF4-FFF2-40B4-BE49-F238E27FC236}">
                <a16:creationId xmlns:a16="http://schemas.microsoft.com/office/drawing/2014/main" id="{720A0BBD-C710-BC2D-78B2-97052D111902}"/>
              </a:ext>
            </a:extLst>
          </p:cNvPr>
          <p:cNvSpPr/>
          <p:nvPr/>
        </p:nvSpPr>
        <p:spPr>
          <a:xfrm>
            <a:off x="17376373" y="2498177"/>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757290"/>
            <a:ext cx="13208373"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TRACKING PROJECT WORKFLOW USING MLFLOW</a:t>
            </a:r>
          </a:p>
        </p:txBody>
      </p:sp>
      <p:sp>
        <p:nvSpPr>
          <p:cNvPr id="3" name="Freeform 3"/>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4" name="Freeform 4"/>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a:p>
        </p:txBody>
      </p:sp>
      <p:sp>
        <p:nvSpPr>
          <p:cNvPr id="5" name="Freeform 5"/>
          <p:cNvSpPr/>
          <p:nvPr/>
        </p:nvSpPr>
        <p:spPr>
          <a:xfrm>
            <a:off x="1028700" y="2752924"/>
            <a:ext cx="11130723" cy="2756605"/>
          </a:xfrm>
          <a:custGeom>
            <a:avLst/>
            <a:gdLst/>
            <a:ahLst/>
            <a:cxnLst/>
            <a:rect l="l" t="t" r="r" b="b"/>
            <a:pathLst>
              <a:path w="11130723" h="2756605">
                <a:moveTo>
                  <a:pt x="0" y="0"/>
                </a:moveTo>
                <a:lnTo>
                  <a:pt x="11130723" y="0"/>
                </a:lnTo>
                <a:lnTo>
                  <a:pt x="11130723" y="2756605"/>
                </a:lnTo>
                <a:lnTo>
                  <a:pt x="0" y="2756605"/>
                </a:lnTo>
                <a:lnTo>
                  <a:pt x="0" y="0"/>
                </a:lnTo>
                <a:close/>
              </a:path>
            </a:pathLst>
          </a:custGeom>
          <a:blipFill>
            <a:blip r:embed="rId3"/>
            <a:stretch>
              <a:fillRect/>
            </a:stretch>
          </a:blipFill>
        </p:spPr>
        <p:txBody>
          <a:bodyPr/>
          <a:lstStyle/>
          <a:p>
            <a:endParaRPr lang="en-US"/>
          </a:p>
        </p:txBody>
      </p:sp>
      <p:sp>
        <p:nvSpPr>
          <p:cNvPr id="6" name="Freeform 6"/>
          <p:cNvSpPr/>
          <p:nvPr/>
        </p:nvSpPr>
        <p:spPr>
          <a:xfrm>
            <a:off x="1230663" y="5747654"/>
            <a:ext cx="11081019" cy="3178981"/>
          </a:xfrm>
          <a:custGeom>
            <a:avLst/>
            <a:gdLst/>
            <a:ahLst/>
            <a:cxnLst/>
            <a:rect l="l" t="t" r="r" b="b"/>
            <a:pathLst>
              <a:path w="11081019" h="3178981">
                <a:moveTo>
                  <a:pt x="0" y="0"/>
                </a:moveTo>
                <a:lnTo>
                  <a:pt x="11081019" y="0"/>
                </a:lnTo>
                <a:lnTo>
                  <a:pt x="11081019" y="3178981"/>
                </a:lnTo>
                <a:lnTo>
                  <a:pt x="0" y="3178981"/>
                </a:lnTo>
                <a:lnTo>
                  <a:pt x="0" y="0"/>
                </a:lnTo>
                <a:close/>
              </a:path>
            </a:pathLst>
          </a:custGeom>
          <a:blipFill>
            <a:blip r:embed="rId4"/>
            <a:stretch>
              <a:fillRect/>
            </a:stretch>
          </a:blipFill>
        </p:spPr>
        <p:txBody>
          <a:bodyPr/>
          <a:lstStyle/>
          <a:p>
            <a:endParaRPr lang="en-US"/>
          </a:p>
        </p:txBody>
      </p:sp>
      <p:grpSp>
        <p:nvGrpSpPr>
          <p:cNvPr id="7" name="Group 7"/>
          <p:cNvGrpSpPr/>
          <p:nvPr/>
        </p:nvGrpSpPr>
        <p:grpSpPr>
          <a:xfrm>
            <a:off x="14583477" y="7337144"/>
            <a:ext cx="1240483" cy="1240483"/>
            <a:chOff x="0" y="0"/>
            <a:chExt cx="1653977" cy="1653977"/>
          </a:xfrm>
        </p:grpSpPr>
        <p:grpSp>
          <p:nvGrpSpPr>
            <p:cNvPr id="8" name="Group 8"/>
            <p:cNvGrpSpPr/>
            <p:nvPr/>
          </p:nvGrpSpPr>
          <p:grpSpPr>
            <a:xfrm>
              <a:off x="0" y="0"/>
              <a:ext cx="1653977" cy="16539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620693"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2</a:t>
              </a:r>
            </a:p>
          </p:txBody>
        </p:sp>
      </p:grpSp>
      <p:grpSp>
        <p:nvGrpSpPr>
          <p:cNvPr id="12" name="Group 12"/>
          <p:cNvGrpSpPr/>
          <p:nvPr/>
        </p:nvGrpSpPr>
        <p:grpSpPr>
          <a:xfrm>
            <a:off x="14583477" y="3510985"/>
            <a:ext cx="1240483" cy="1240483"/>
            <a:chOff x="0" y="0"/>
            <a:chExt cx="1653977" cy="1653977"/>
          </a:xfrm>
        </p:grpSpPr>
        <p:grpSp>
          <p:nvGrpSpPr>
            <p:cNvPr id="13" name="Group 13"/>
            <p:cNvGrpSpPr/>
            <p:nvPr/>
          </p:nvGrpSpPr>
          <p:grpSpPr>
            <a:xfrm>
              <a:off x="0" y="0"/>
              <a:ext cx="1653977" cy="16539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26254"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757290"/>
            <a:ext cx="13208373"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TRACKING PROJECT WORKFLOW USING MLFLOW</a:t>
            </a:r>
          </a:p>
        </p:txBody>
      </p:sp>
      <p:sp>
        <p:nvSpPr>
          <p:cNvPr id="3" name="Freeform 3"/>
          <p:cNvSpPr/>
          <p:nvPr/>
        </p:nvSpPr>
        <p:spPr>
          <a:xfrm rot="-10448067">
            <a:off x="-1449845" y="5847305"/>
            <a:ext cx="6996051" cy="7526149"/>
          </a:xfrm>
          <a:custGeom>
            <a:avLst/>
            <a:gdLst/>
            <a:ahLst/>
            <a:cxnLst/>
            <a:rect l="l" t="t" r="r" b="b"/>
            <a:pathLst>
              <a:path w="6996051" h="7526149">
                <a:moveTo>
                  <a:pt x="0" y="0"/>
                </a:moveTo>
                <a:lnTo>
                  <a:pt x="6996051" y="0"/>
                </a:lnTo>
                <a:lnTo>
                  <a:pt x="6996051" y="7526148"/>
                </a:lnTo>
                <a:lnTo>
                  <a:pt x="0" y="7526148"/>
                </a:lnTo>
                <a:lnTo>
                  <a:pt x="0" y="0"/>
                </a:lnTo>
                <a:close/>
              </a:path>
            </a:pathLst>
          </a:custGeom>
          <a:blipFill>
            <a:blip r:embed="rId2"/>
            <a:stretch>
              <a:fillRect l="-157" r="-157"/>
            </a:stretch>
          </a:blipFill>
        </p:spPr>
        <p:txBody>
          <a:bodyPr/>
          <a:lstStyle/>
          <a:p>
            <a:endParaRPr lang="en-US"/>
          </a:p>
        </p:txBody>
      </p:sp>
      <p:sp>
        <p:nvSpPr>
          <p:cNvPr id="4" name="Freeform 4"/>
          <p:cNvSpPr/>
          <p:nvPr/>
        </p:nvSpPr>
        <p:spPr>
          <a:xfrm rot="3535208">
            <a:off x="11270170" y="1133196"/>
            <a:ext cx="10189782" cy="9857986"/>
          </a:xfrm>
          <a:custGeom>
            <a:avLst/>
            <a:gdLst/>
            <a:ahLst/>
            <a:cxnLst/>
            <a:rect l="l" t="t" r="r" b="b"/>
            <a:pathLst>
              <a:path w="10189782" h="9857986">
                <a:moveTo>
                  <a:pt x="0" y="0"/>
                </a:moveTo>
                <a:lnTo>
                  <a:pt x="10189783" y="0"/>
                </a:lnTo>
                <a:lnTo>
                  <a:pt x="10189783" y="9857986"/>
                </a:lnTo>
                <a:lnTo>
                  <a:pt x="0" y="9857986"/>
                </a:lnTo>
                <a:lnTo>
                  <a:pt x="0" y="0"/>
                </a:lnTo>
                <a:close/>
              </a:path>
            </a:pathLst>
          </a:custGeom>
          <a:blipFill>
            <a:blip r:embed="rId2"/>
            <a:stretch>
              <a:fillRect t="-5511" r="-157" b="-5511"/>
            </a:stretch>
          </a:blipFill>
        </p:spPr>
        <p:txBody>
          <a:bodyPr/>
          <a:lstStyle/>
          <a:p>
            <a:endParaRPr lang="en-US"/>
          </a:p>
        </p:txBody>
      </p:sp>
      <p:sp>
        <p:nvSpPr>
          <p:cNvPr id="5" name="Freeform 5"/>
          <p:cNvSpPr/>
          <p:nvPr/>
        </p:nvSpPr>
        <p:spPr>
          <a:xfrm>
            <a:off x="1230663" y="2675583"/>
            <a:ext cx="11221792" cy="3590973"/>
          </a:xfrm>
          <a:custGeom>
            <a:avLst/>
            <a:gdLst/>
            <a:ahLst/>
            <a:cxnLst/>
            <a:rect l="l" t="t" r="r" b="b"/>
            <a:pathLst>
              <a:path w="11221792" h="3590973">
                <a:moveTo>
                  <a:pt x="0" y="0"/>
                </a:moveTo>
                <a:lnTo>
                  <a:pt x="11221793" y="0"/>
                </a:lnTo>
                <a:lnTo>
                  <a:pt x="11221793" y="3590973"/>
                </a:lnTo>
                <a:lnTo>
                  <a:pt x="0" y="3590973"/>
                </a:lnTo>
                <a:lnTo>
                  <a:pt x="0" y="0"/>
                </a:lnTo>
                <a:close/>
              </a:path>
            </a:pathLst>
          </a:custGeom>
          <a:blipFill>
            <a:blip r:embed="rId3"/>
            <a:stretch>
              <a:fillRect/>
            </a:stretch>
          </a:blipFill>
        </p:spPr>
        <p:txBody>
          <a:bodyPr/>
          <a:lstStyle/>
          <a:p>
            <a:endParaRPr lang="en-US"/>
          </a:p>
        </p:txBody>
      </p:sp>
      <p:sp>
        <p:nvSpPr>
          <p:cNvPr id="6" name="Freeform 6"/>
          <p:cNvSpPr/>
          <p:nvPr/>
        </p:nvSpPr>
        <p:spPr>
          <a:xfrm>
            <a:off x="1230663" y="6418956"/>
            <a:ext cx="11221792" cy="3864276"/>
          </a:xfrm>
          <a:custGeom>
            <a:avLst/>
            <a:gdLst/>
            <a:ahLst/>
            <a:cxnLst/>
            <a:rect l="l" t="t" r="r" b="b"/>
            <a:pathLst>
              <a:path w="11221792" h="3864276">
                <a:moveTo>
                  <a:pt x="0" y="0"/>
                </a:moveTo>
                <a:lnTo>
                  <a:pt x="11221793" y="0"/>
                </a:lnTo>
                <a:lnTo>
                  <a:pt x="11221793" y="3864276"/>
                </a:lnTo>
                <a:lnTo>
                  <a:pt x="0" y="3864276"/>
                </a:lnTo>
                <a:lnTo>
                  <a:pt x="0" y="0"/>
                </a:lnTo>
                <a:close/>
              </a:path>
            </a:pathLst>
          </a:custGeom>
          <a:blipFill>
            <a:blip r:embed="rId4"/>
            <a:stretch>
              <a:fillRect t="-819" b="-819"/>
            </a:stretch>
          </a:blipFill>
        </p:spPr>
        <p:txBody>
          <a:bodyPr/>
          <a:lstStyle/>
          <a:p>
            <a:endParaRPr lang="en-US"/>
          </a:p>
        </p:txBody>
      </p:sp>
      <p:grpSp>
        <p:nvGrpSpPr>
          <p:cNvPr id="7" name="Group 7"/>
          <p:cNvGrpSpPr/>
          <p:nvPr/>
        </p:nvGrpSpPr>
        <p:grpSpPr>
          <a:xfrm>
            <a:off x="14621164" y="7734621"/>
            <a:ext cx="1240483" cy="1240483"/>
            <a:chOff x="0" y="0"/>
            <a:chExt cx="1653977" cy="1653977"/>
          </a:xfrm>
        </p:grpSpPr>
        <p:grpSp>
          <p:nvGrpSpPr>
            <p:cNvPr id="8" name="Group 8"/>
            <p:cNvGrpSpPr/>
            <p:nvPr/>
          </p:nvGrpSpPr>
          <p:grpSpPr>
            <a:xfrm>
              <a:off x="0" y="0"/>
              <a:ext cx="1653977" cy="16539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620693"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4</a:t>
              </a:r>
            </a:p>
          </p:txBody>
        </p:sp>
      </p:grpSp>
      <p:grpSp>
        <p:nvGrpSpPr>
          <p:cNvPr id="12" name="Group 12"/>
          <p:cNvGrpSpPr/>
          <p:nvPr/>
        </p:nvGrpSpPr>
        <p:grpSpPr>
          <a:xfrm>
            <a:off x="14621164" y="3734712"/>
            <a:ext cx="1240483" cy="1240483"/>
            <a:chOff x="0" y="0"/>
            <a:chExt cx="1653977" cy="1653977"/>
          </a:xfrm>
        </p:grpSpPr>
        <p:grpSp>
          <p:nvGrpSpPr>
            <p:cNvPr id="13" name="Group 13"/>
            <p:cNvGrpSpPr/>
            <p:nvPr/>
          </p:nvGrpSpPr>
          <p:grpSpPr>
            <a:xfrm>
              <a:off x="0" y="0"/>
              <a:ext cx="1653977" cy="16539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FFFF"/>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26254" y="317082"/>
              <a:ext cx="412591" cy="934087"/>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Lato Bold"/>
                  <a:ea typeface="Lato Bold"/>
                  <a:cs typeface="Lato Bold"/>
                  <a:sym typeface="Lato Bold"/>
                </a:rPr>
                <a:t>3</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4EFB87CE-19CB-660C-B4D6-40C99B87648F}"/>
              </a:ext>
            </a:extLst>
          </p:cNvPr>
          <p:cNvSpPr/>
          <p:nvPr/>
        </p:nvSpPr>
        <p:spPr>
          <a:xfrm rot="3689951">
            <a:off x="-2162391" y="3446060"/>
            <a:ext cx="7545218" cy="7705544"/>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alphaModFix amt="57000"/>
            </a:blip>
            <a:stretch>
              <a:fillRect l="-157" r="-157"/>
            </a:stretch>
          </a:blipFill>
        </p:spPr>
        <p:txBody>
          <a:bodyPr/>
          <a:lstStyle/>
          <a:p>
            <a:endParaRPr lang="en-US"/>
          </a:p>
        </p:txBody>
      </p:sp>
      <p:grpSp>
        <p:nvGrpSpPr>
          <p:cNvPr id="2" name="Group 2"/>
          <p:cNvGrpSpPr/>
          <p:nvPr/>
        </p:nvGrpSpPr>
        <p:grpSpPr>
          <a:xfrm>
            <a:off x="457200" y="3345822"/>
            <a:ext cx="3066769" cy="3645301"/>
            <a:chOff x="0" y="0"/>
            <a:chExt cx="1177556" cy="1399697"/>
          </a:xfrm>
        </p:grpSpPr>
        <p:sp>
          <p:nvSpPr>
            <p:cNvPr id="3" name="Freeform 3"/>
            <p:cNvSpPr/>
            <p:nvPr/>
          </p:nvSpPr>
          <p:spPr>
            <a:xfrm>
              <a:off x="0" y="0"/>
              <a:ext cx="1177556" cy="1399697"/>
            </a:xfrm>
            <a:custGeom>
              <a:avLst/>
              <a:gdLst/>
              <a:ahLst/>
              <a:cxnLst/>
              <a:rect l="l" t="t" r="r" b="b"/>
              <a:pathLst>
                <a:path w="1177556" h="1399697">
                  <a:moveTo>
                    <a:pt x="37867" y="0"/>
                  </a:moveTo>
                  <a:lnTo>
                    <a:pt x="1139689" y="0"/>
                  </a:lnTo>
                  <a:cubicBezTo>
                    <a:pt x="1149732" y="0"/>
                    <a:pt x="1159364" y="3990"/>
                    <a:pt x="1166465" y="11091"/>
                  </a:cubicBezTo>
                  <a:cubicBezTo>
                    <a:pt x="1173567" y="18192"/>
                    <a:pt x="1177556" y="27824"/>
                    <a:pt x="1177556" y="37867"/>
                  </a:cubicBezTo>
                  <a:lnTo>
                    <a:pt x="1177556" y="1361830"/>
                  </a:lnTo>
                  <a:cubicBezTo>
                    <a:pt x="1177556" y="1382743"/>
                    <a:pt x="1160603" y="1399697"/>
                    <a:pt x="1139689" y="1399697"/>
                  </a:cubicBezTo>
                  <a:lnTo>
                    <a:pt x="37867" y="1399697"/>
                  </a:lnTo>
                  <a:cubicBezTo>
                    <a:pt x="16954" y="1399697"/>
                    <a:pt x="0" y="1382743"/>
                    <a:pt x="0" y="1361830"/>
                  </a:cubicBezTo>
                  <a:lnTo>
                    <a:pt x="0" y="37867"/>
                  </a:lnTo>
                  <a:cubicBezTo>
                    <a:pt x="0" y="16954"/>
                    <a:pt x="16954" y="0"/>
                    <a:pt x="37867" y="0"/>
                  </a:cubicBezTo>
                  <a:close/>
                </a:path>
              </a:pathLst>
            </a:custGeom>
            <a:blipFill>
              <a:blip r:embed="rId3"/>
              <a:stretch>
                <a:fillRect t="-29042" b="-20520"/>
              </a:stretch>
            </a:blipFill>
          </p:spPr>
          <p:txBody>
            <a:bodyPr/>
            <a:lstStyle/>
            <a:p>
              <a:endParaRPr lang="en-US"/>
            </a:p>
          </p:txBody>
        </p:sp>
      </p:grpSp>
      <p:grpSp>
        <p:nvGrpSpPr>
          <p:cNvPr id="4" name="Group 4"/>
          <p:cNvGrpSpPr/>
          <p:nvPr/>
        </p:nvGrpSpPr>
        <p:grpSpPr>
          <a:xfrm>
            <a:off x="4140779" y="3345822"/>
            <a:ext cx="2867087" cy="3645301"/>
            <a:chOff x="0" y="0"/>
            <a:chExt cx="1100884" cy="1399697"/>
          </a:xfrm>
        </p:grpSpPr>
        <p:sp>
          <p:nvSpPr>
            <p:cNvPr id="5" name="Freeform 5"/>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4"/>
              <a:stretch>
                <a:fillRect l="-13607" t="-27825" r="-1950" b="-51706"/>
              </a:stretch>
            </a:blipFill>
          </p:spPr>
          <p:txBody>
            <a:bodyPr/>
            <a:lstStyle/>
            <a:p>
              <a:endParaRPr lang="en-US"/>
            </a:p>
          </p:txBody>
        </p:sp>
      </p:grpSp>
      <p:sp>
        <p:nvSpPr>
          <p:cNvPr id="6" name="Freeform 6"/>
          <p:cNvSpPr/>
          <p:nvPr/>
        </p:nvSpPr>
        <p:spPr>
          <a:xfrm rot="-2181579">
            <a:off x="5703693" y="-730724"/>
            <a:ext cx="13182853" cy="13598796"/>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alphaModFix amt="32000"/>
            </a:blip>
            <a:stretch>
              <a:fillRect l="-157" r="-157"/>
            </a:stretch>
          </a:blipFill>
        </p:spPr>
        <p:txBody>
          <a:bodyPr/>
          <a:lstStyle/>
          <a:p>
            <a:endParaRPr lang="en-US"/>
          </a:p>
        </p:txBody>
      </p:sp>
      <p:grpSp>
        <p:nvGrpSpPr>
          <p:cNvPr id="7" name="Group 7"/>
          <p:cNvGrpSpPr/>
          <p:nvPr/>
        </p:nvGrpSpPr>
        <p:grpSpPr>
          <a:xfrm>
            <a:off x="7824358" y="3345822"/>
            <a:ext cx="2867087" cy="3645301"/>
            <a:chOff x="0" y="0"/>
            <a:chExt cx="1100884" cy="1399697"/>
          </a:xfrm>
        </p:grpSpPr>
        <p:sp>
          <p:nvSpPr>
            <p:cNvPr id="8" name="Freeform 8"/>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l="-13571" r="-13571"/>
              </a:stretch>
            </a:blipFill>
          </p:spPr>
          <p:txBody>
            <a:bodyPr/>
            <a:lstStyle/>
            <a:p>
              <a:endParaRPr lang="en-US"/>
            </a:p>
          </p:txBody>
        </p:sp>
      </p:grpSp>
      <p:grpSp>
        <p:nvGrpSpPr>
          <p:cNvPr id="9" name="Group 9"/>
          <p:cNvGrpSpPr/>
          <p:nvPr/>
        </p:nvGrpSpPr>
        <p:grpSpPr>
          <a:xfrm>
            <a:off x="11507937" y="3345822"/>
            <a:ext cx="2867087" cy="3645301"/>
            <a:chOff x="0" y="0"/>
            <a:chExt cx="1100884" cy="1399697"/>
          </a:xfrm>
        </p:grpSpPr>
        <p:sp>
          <p:nvSpPr>
            <p:cNvPr id="10" name="Freeform 10"/>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6"/>
              <a:stretch>
                <a:fillRect l="-13571" r="-13571"/>
              </a:stretch>
            </a:blipFill>
          </p:spPr>
          <p:txBody>
            <a:bodyPr/>
            <a:lstStyle/>
            <a:p>
              <a:endParaRPr lang="en-US"/>
            </a:p>
          </p:txBody>
        </p:sp>
      </p:grpSp>
      <p:grpSp>
        <p:nvGrpSpPr>
          <p:cNvPr id="11" name="Group 11"/>
          <p:cNvGrpSpPr/>
          <p:nvPr/>
        </p:nvGrpSpPr>
        <p:grpSpPr>
          <a:xfrm>
            <a:off x="15191516" y="3345822"/>
            <a:ext cx="2867087" cy="3645301"/>
            <a:chOff x="0" y="0"/>
            <a:chExt cx="1100884" cy="1399697"/>
          </a:xfrm>
        </p:grpSpPr>
        <p:sp>
          <p:nvSpPr>
            <p:cNvPr id="12" name="Freeform 12"/>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7"/>
              <a:stretch>
                <a:fillRect t="-2521" b="-2521"/>
              </a:stretch>
            </a:blipFill>
          </p:spPr>
          <p:txBody>
            <a:bodyPr/>
            <a:lstStyle/>
            <a:p>
              <a:endParaRPr lang="en-US"/>
            </a:p>
          </p:txBody>
        </p:sp>
      </p:grpSp>
      <p:sp>
        <p:nvSpPr>
          <p:cNvPr id="13" name="TextBox 13"/>
          <p:cNvSpPr txBox="1"/>
          <p:nvPr/>
        </p:nvSpPr>
        <p:spPr>
          <a:xfrm>
            <a:off x="457200" y="7360763"/>
            <a:ext cx="2237163" cy="39878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SARAH SAMEH</a:t>
            </a:r>
          </a:p>
        </p:txBody>
      </p:sp>
      <p:sp>
        <p:nvSpPr>
          <p:cNvPr id="14" name="TextBox 14"/>
          <p:cNvSpPr txBox="1"/>
          <p:nvPr/>
        </p:nvSpPr>
        <p:spPr>
          <a:xfrm>
            <a:off x="670522" y="1332961"/>
            <a:ext cx="6940513"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MEET THE TEAM</a:t>
            </a:r>
          </a:p>
        </p:txBody>
      </p:sp>
      <p:sp>
        <p:nvSpPr>
          <p:cNvPr id="15" name="TextBox 15"/>
          <p:cNvSpPr txBox="1"/>
          <p:nvPr/>
        </p:nvSpPr>
        <p:spPr>
          <a:xfrm>
            <a:off x="4385472" y="7360763"/>
            <a:ext cx="1892632"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RAWAN KHALED</a:t>
            </a:r>
          </a:p>
        </p:txBody>
      </p:sp>
      <p:sp>
        <p:nvSpPr>
          <p:cNvPr id="16" name="TextBox 16"/>
          <p:cNvSpPr txBox="1"/>
          <p:nvPr/>
        </p:nvSpPr>
        <p:spPr>
          <a:xfrm>
            <a:off x="7969213" y="7360763"/>
            <a:ext cx="2237163" cy="798830"/>
          </a:xfrm>
          <a:prstGeom prst="rect">
            <a:avLst/>
          </a:prstGeom>
        </p:spPr>
        <p:txBody>
          <a:bodyPr lIns="0" tIns="0" rIns="0" bIns="0" rtlCol="0" anchor="t">
            <a:spAutoFit/>
          </a:bodyPr>
          <a:lstStyle/>
          <a:p>
            <a:pPr algn="l">
              <a:lnSpc>
                <a:spcPts val="3220"/>
              </a:lnSpc>
              <a:spcBef>
                <a:spcPct val="0"/>
              </a:spcBef>
            </a:pPr>
            <a:r>
              <a:rPr lang="en-US" sz="2300" b="1" dirty="0">
                <a:solidFill>
                  <a:srgbClr val="FBF9F1"/>
                </a:solidFill>
                <a:latin typeface="Lato Bold"/>
                <a:ea typeface="Lato Bold"/>
                <a:cs typeface="Lato Bold"/>
                <a:sym typeface="Lato Bold"/>
              </a:rPr>
              <a:t>MOSTAFA ABDELFATTAH</a:t>
            </a:r>
          </a:p>
        </p:txBody>
      </p:sp>
      <p:sp>
        <p:nvSpPr>
          <p:cNvPr id="17" name="TextBox 17"/>
          <p:cNvSpPr txBox="1"/>
          <p:nvPr/>
        </p:nvSpPr>
        <p:spPr>
          <a:xfrm>
            <a:off x="11897485" y="7360763"/>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ABDEL-AZIZ ESSAM</a:t>
            </a:r>
          </a:p>
        </p:txBody>
      </p:sp>
      <p:sp>
        <p:nvSpPr>
          <p:cNvPr id="18" name="TextBox 18"/>
          <p:cNvSpPr txBox="1"/>
          <p:nvPr/>
        </p:nvSpPr>
        <p:spPr>
          <a:xfrm>
            <a:off x="15825756" y="7209951"/>
            <a:ext cx="2237163" cy="39878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AHMED ALI</a:t>
            </a:r>
          </a:p>
        </p:txBody>
      </p:sp>
      <p:pic>
        <p:nvPicPr>
          <p:cNvPr id="20" name="Picture 19" descr="A blue square with white letters&#10;&#10;Description automatically generated">
            <a:extLst>
              <a:ext uri="{FF2B5EF4-FFF2-40B4-BE49-F238E27FC236}">
                <a16:creationId xmlns:a16="http://schemas.microsoft.com/office/drawing/2014/main" id="{598A59DD-F2B9-8655-9386-D52B34C9DD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7323" y="8750836"/>
            <a:ext cx="398780" cy="398780"/>
          </a:xfrm>
          <a:prstGeom prst="rect">
            <a:avLst/>
          </a:prstGeom>
        </p:spPr>
      </p:pic>
      <p:pic>
        <p:nvPicPr>
          <p:cNvPr id="21" name="Picture 20" descr="A blue square with white letters&#10;&#10;Description automatically generated">
            <a:extLst>
              <a:ext uri="{FF2B5EF4-FFF2-40B4-BE49-F238E27FC236}">
                <a16:creationId xmlns:a16="http://schemas.microsoft.com/office/drawing/2014/main" id="{15621568-FF48-8EC3-7CE3-62A0D9A07D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86082" y="8750836"/>
            <a:ext cx="398780" cy="398780"/>
          </a:xfrm>
          <a:prstGeom prst="rect">
            <a:avLst/>
          </a:prstGeom>
        </p:spPr>
      </p:pic>
      <p:pic>
        <p:nvPicPr>
          <p:cNvPr id="22" name="Picture 21" descr="A blue square with white letters&#10;&#10;Description automatically generated">
            <a:extLst>
              <a:ext uri="{FF2B5EF4-FFF2-40B4-BE49-F238E27FC236}">
                <a16:creationId xmlns:a16="http://schemas.microsoft.com/office/drawing/2014/main" id="{2E4B56FA-6487-3C8A-2A6E-FFA1041F00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8220" y="8750836"/>
            <a:ext cx="398780" cy="398780"/>
          </a:xfrm>
          <a:prstGeom prst="rect">
            <a:avLst/>
          </a:prstGeom>
        </p:spPr>
      </p:pic>
      <p:pic>
        <p:nvPicPr>
          <p:cNvPr id="23" name="Picture 22" descr="A blue square with white letters&#10;&#10;Description automatically generated">
            <a:extLst>
              <a:ext uri="{FF2B5EF4-FFF2-40B4-BE49-F238E27FC236}">
                <a16:creationId xmlns:a16="http://schemas.microsoft.com/office/drawing/2014/main" id="{060DC362-026B-D168-BAD3-B60C84160E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96340" y="8750836"/>
            <a:ext cx="398780" cy="398780"/>
          </a:xfrm>
          <a:prstGeom prst="rect">
            <a:avLst/>
          </a:prstGeom>
        </p:spPr>
      </p:pic>
      <p:pic>
        <p:nvPicPr>
          <p:cNvPr id="24" name="Picture 23" descr="A blue square with white letters&#10;&#10;Description automatically generated">
            <a:extLst>
              <a:ext uri="{FF2B5EF4-FFF2-40B4-BE49-F238E27FC236}">
                <a16:creationId xmlns:a16="http://schemas.microsoft.com/office/drawing/2014/main" id="{B10F75DE-FF38-FF7B-345E-954930D043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24460" y="8654044"/>
            <a:ext cx="398780" cy="398780"/>
          </a:xfrm>
          <a:prstGeom prst="rect">
            <a:avLst/>
          </a:prstGeom>
        </p:spPr>
      </p:pic>
      <p:sp>
        <p:nvSpPr>
          <p:cNvPr id="25" name="TextBox 24">
            <a:extLst>
              <a:ext uri="{FF2B5EF4-FFF2-40B4-BE49-F238E27FC236}">
                <a16:creationId xmlns:a16="http://schemas.microsoft.com/office/drawing/2014/main" id="{26535847-15E2-A435-A25C-F05357BDC857}"/>
              </a:ext>
            </a:extLst>
          </p:cNvPr>
          <p:cNvSpPr txBox="1"/>
          <p:nvPr/>
        </p:nvSpPr>
        <p:spPr>
          <a:xfrm>
            <a:off x="946177" y="9523892"/>
            <a:ext cx="2237163" cy="369332"/>
          </a:xfrm>
          <a:prstGeom prst="rect">
            <a:avLst/>
          </a:prstGeom>
          <a:noFill/>
        </p:spPr>
        <p:txBody>
          <a:bodyPr wrap="square" rtlCol="0">
            <a:spAutoFit/>
          </a:bodyPr>
          <a:lstStyle/>
          <a:p>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9"/>
              </a:rPr>
              <a:t>Sarah627</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6" name="TextBox 25">
            <a:extLst>
              <a:ext uri="{FF2B5EF4-FFF2-40B4-BE49-F238E27FC236}">
                <a16:creationId xmlns:a16="http://schemas.microsoft.com/office/drawing/2014/main" id="{E575B32E-9247-7A69-B475-4EDC4ED6B881}"/>
              </a:ext>
            </a:extLst>
          </p:cNvPr>
          <p:cNvSpPr txBox="1"/>
          <p:nvPr/>
        </p:nvSpPr>
        <p:spPr>
          <a:xfrm>
            <a:off x="4670065" y="8765560"/>
            <a:ext cx="2237163" cy="369332"/>
          </a:xfrm>
          <a:prstGeom prst="rect">
            <a:avLst/>
          </a:prstGeom>
          <a:noFill/>
        </p:spPr>
        <p:txBody>
          <a:bodyPr wrap="square" rtlCol="0">
            <a:spAutoFit/>
          </a:bodyPr>
          <a:lstStyle/>
          <a:p>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10"/>
              </a:rPr>
              <a:t>Rawan Khaled</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3B3AAC2C-DF6E-90CA-4AF3-87DDF9488E03}"/>
              </a:ext>
            </a:extLst>
          </p:cNvPr>
          <p:cNvSpPr txBox="1"/>
          <p:nvPr/>
        </p:nvSpPr>
        <p:spPr>
          <a:xfrm>
            <a:off x="8454282" y="8750836"/>
            <a:ext cx="2237163" cy="369332"/>
          </a:xfrm>
          <a:prstGeom prst="rect">
            <a:avLst/>
          </a:prstGeom>
          <a:noFill/>
        </p:spPr>
        <p:txBody>
          <a:bodyPr wrap="square" rtlCol="0">
            <a:spAutoFit/>
          </a:bodyPr>
          <a:lstStyle/>
          <a:p>
            <a:pPr algn="l" fontAlgn="ctr"/>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Mostafa </a:t>
            </a:r>
            <a:r>
              <a:rPr lang="en-US" b="1" dirty="0">
                <a:latin typeface="var(--artdeco-reset-typography-font-family-sans)"/>
                <a:hlinkClick r:id="rId11"/>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Elwishy</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a:extLst>
              <a:ext uri="{FF2B5EF4-FFF2-40B4-BE49-F238E27FC236}">
                <a16:creationId xmlns:a16="http://schemas.microsoft.com/office/drawing/2014/main" id="{4FE34C0F-1E44-2E2D-27FD-82A8052460B8}"/>
              </a:ext>
            </a:extLst>
          </p:cNvPr>
          <p:cNvSpPr txBox="1"/>
          <p:nvPr/>
        </p:nvSpPr>
        <p:spPr>
          <a:xfrm>
            <a:off x="16223240" y="8683492"/>
            <a:ext cx="2237163" cy="369332"/>
          </a:xfrm>
          <a:prstGeom prst="rect">
            <a:avLst/>
          </a:prstGeom>
          <a:noFill/>
        </p:spPr>
        <p:txBody>
          <a:bodyPr wrap="square" rtlCol="0">
            <a:spAutoFit/>
          </a:bodyPr>
          <a:lstStyle/>
          <a:p>
            <a:pPr algn="l" fontAlgn="ctr"/>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12"/>
              </a:rPr>
              <a:t>Ahmed Ali</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TextBox 28">
            <a:extLst>
              <a:ext uri="{FF2B5EF4-FFF2-40B4-BE49-F238E27FC236}">
                <a16:creationId xmlns:a16="http://schemas.microsoft.com/office/drawing/2014/main" id="{FB507B09-9DA4-82C3-3208-3EDC11945B45}"/>
              </a:ext>
            </a:extLst>
          </p:cNvPr>
          <p:cNvSpPr txBox="1"/>
          <p:nvPr/>
        </p:nvSpPr>
        <p:spPr>
          <a:xfrm>
            <a:off x="12315283" y="8750836"/>
            <a:ext cx="2237163" cy="369332"/>
          </a:xfrm>
          <a:prstGeom prst="rect">
            <a:avLst/>
          </a:prstGeom>
          <a:noFill/>
        </p:spPr>
        <p:txBody>
          <a:bodyPr wrap="square" rtlCol="0">
            <a:spAutoFit/>
          </a:bodyPr>
          <a:lstStyle/>
          <a:p>
            <a:pPr algn="l" fontAlgn="ctr"/>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Abdel-Aziz Saleh</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4" name="Picture 33" descr="A logo of a cat&#10;&#10;Description automatically generated">
            <a:extLst>
              <a:ext uri="{FF2B5EF4-FFF2-40B4-BE49-F238E27FC236}">
                <a16:creationId xmlns:a16="http://schemas.microsoft.com/office/drawing/2014/main" id="{2EDA1118-1DD2-6143-6108-7BCAD733D5A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508" y="9497353"/>
            <a:ext cx="422410" cy="422410"/>
          </a:xfrm>
          <a:prstGeom prst="rect">
            <a:avLst/>
          </a:prstGeom>
        </p:spPr>
      </p:pic>
      <p:sp>
        <p:nvSpPr>
          <p:cNvPr id="35" name="TextBox 34">
            <a:extLst>
              <a:ext uri="{FF2B5EF4-FFF2-40B4-BE49-F238E27FC236}">
                <a16:creationId xmlns:a16="http://schemas.microsoft.com/office/drawing/2014/main" id="{423C1B20-0FD4-F02B-DA9D-8220BB4F0B55}"/>
              </a:ext>
            </a:extLst>
          </p:cNvPr>
          <p:cNvSpPr txBox="1"/>
          <p:nvPr/>
        </p:nvSpPr>
        <p:spPr>
          <a:xfrm>
            <a:off x="946178" y="8782011"/>
            <a:ext cx="2237163" cy="369332"/>
          </a:xfrm>
          <a:prstGeom prst="rect">
            <a:avLst/>
          </a:prstGeom>
          <a:noFill/>
        </p:spPr>
        <p:txBody>
          <a:bodyPr wrap="square" rtlCol="0">
            <a:spAutoFit/>
          </a:bodyPr>
          <a:lstStyle/>
          <a:p>
            <a:r>
              <a:rPr lang="en-US" dirty="0">
                <a:solidFill>
                  <a:schemeClr val="bg1"/>
                </a:solidFill>
                <a:latin typeface="Lato" panose="020F0502020204030203" pitchFamily="34" charset="0"/>
                <a:ea typeface="Lato" panose="020F0502020204030203" pitchFamily="34" charset="0"/>
                <a:cs typeface="Lato" panose="020F0502020204030203" pitchFamily="34" charset="0"/>
                <a:hlinkClick r:id="rId15"/>
              </a:rPr>
              <a:t>Sarah Sameh</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64774" y="1281292"/>
            <a:ext cx="17055223" cy="8137251"/>
            <a:chOff x="0" y="0"/>
            <a:chExt cx="4491911" cy="2143144"/>
          </a:xfrm>
        </p:grpSpPr>
        <p:sp>
          <p:nvSpPr>
            <p:cNvPr id="3" name="Freeform 3"/>
            <p:cNvSpPr/>
            <p:nvPr/>
          </p:nvSpPr>
          <p:spPr>
            <a:xfrm>
              <a:off x="0" y="0"/>
              <a:ext cx="4491911" cy="2143144"/>
            </a:xfrm>
            <a:custGeom>
              <a:avLst/>
              <a:gdLst/>
              <a:ahLst/>
              <a:cxnLst/>
              <a:rect l="l" t="t" r="r" b="b"/>
              <a:pathLst>
                <a:path w="4491911" h="2143144">
                  <a:moveTo>
                    <a:pt x="9079" y="0"/>
                  </a:moveTo>
                  <a:lnTo>
                    <a:pt x="4482832" y="0"/>
                  </a:lnTo>
                  <a:cubicBezTo>
                    <a:pt x="4487846" y="0"/>
                    <a:pt x="4491911" y="4065"/>
                    <a:pt x="4491911" y="9079"/>
                  </a:cubicBezTo>
                  <a:lnTo>
                    <a:pt x="4491911" y="2134066"/>
                  </a:lnTo>
                  <a:cubicBezTo>
                    <a:pt x="4491911" y="2136473"/>
                    <a:pt x="4490954" y="2138783"/>
                    <a:pt x="4489252" y="2140485"/>
                  </a:cubicBezTo>
                  <a:cubicBezTo>
                    <a:pt x="4487549" y="2142188"/>
                    <a:pt x="4485240" y="2143144"/>
                    <a:pt x="4482832" y="2143144"/>
                  </a:cubicBezTo>
                  <a:lnTo>
                    <a:pt x="9079" y="2143144"/>
                  </a:lnTo>
                  <a:cubicBezTo>
                    <a:pt x="4065" y="2143144"/>
                    <a:pt x="0" y="2139080"/>
                    <a:pt x="0" y="2134066"/>
                  </a:cubicBezTo>
                  <a:lnTo>
                    <a:pt x="0" y="9079"/>
                  </a:lnTo>
                  <a:cubicBezTo>
                    <a:pt x="0" y="6671"/>
                    <a:pt x="956" y="4362"/>
                    <a:pt x="2659" y="2659"/>
                  </a:cubicBezTo>
                  <a:cubicBezTo>
                    <a:pt x="4362" y="956"/>
                    <a:pt x="6671" y="0"/>
                    <a:pt x="9079" y="0"/>
                  </a:cubicBezTo>
                  <a:close/>
                </a:path>
              </a:pathLst>
            </a:custGeom>
            <a:solidFill>
              <a:srgbClr val="000000"/>
            </a:solidFill>
            <a:ln w="38100" cap="sq">
              <a:solidFill>
                <a:srgbClr val="E5E1DA"/>
              </a:solidFill>
              <a:prstDash val="solid"/>
              <a:miter/>
            </a:ln>
          </p:spPr>
          <p:txBody>
            <a:bodyPr/>
            <a:lstStyle/>
            <a:p>
              <a:endParaRPr lang="en-US"/>
            </a:p>
          </p:txBody>
        </p:sp>
        <p:sp>
          <p:nvSpPr>
            <p:cNvPr id="4" name="TextBox 4"/>
            <p:cNvSpPr txBox="1"/>
            <p:nvPr/>
          </p:nvSpPr>
          <p:spPr>
            <a:xfrm>
              <a:off x="0" y="-38100"/>
              <a:ext cx="4491911" cy="218124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a:off x="-308595" y="-1655494"/>
            <a:ext cx="19300199" cy="12742971"/>
          </a:xfrm>
          <a:custGeom>
            <a:avLst/>
            <a:gdLst/>
            <a:ahLst/>
            <a:cxnLst/>
            <a:rect l="l" t="t" r="r" b="b"/>
            <a:pathLst>
              <a:path w="19300199" h="12742971">
                <a:moveTo>
                  <a:pt x="19300199" y="0"/>
                </a:moveTo>
                <a:lnTo>
                  <a:pt x="0" y="0"/>
                </a:lnTo>
                <a:lnTo>
                  <a:pt x="0" y="12742971"/>
                </a:lnTo>
                <a:lnTo>
                  <a:pt x="19300199" y="12742971"/>
                </a:lnTo>
                <a:lnTo>
                  <a:pt x="19300199" y="0"/>
                </a:lnTo>
                <a:close/>
              </a:path>
            </a:pathLst>
          </a:custGeom>
          <a:blipFill>
            <a:blip r:embed="rId2">
              <a:alphaModFix amt="20999"/>
            </a:blip>
            <a:stretch>
              <a:fillRect b="-9342"/>
            </a:stretch>
          </a:blipFill>
        </p:spPr>
        <p:txBody>
          <a:bodyPr/>
          <a:lstStyle/>
          <a:p>
            <a:endParaRPr lang="en-US"/>
          </a:p>
        </p:txBody>
      </p:sp>
      <p:sp>
        <p:nvSpPr>
          <p:cNvPr id="6" name="Freeform 6"/>
          <p:cNvSpPr/>
          <p:nvPr/>
        </p:nvSpPr>
        <p:spPr>
          <a:xfrm>
            <a:off x="1614281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7619273" y="3829050"/>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828835" y="3829050"/>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00150" y="3806868"/>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4409712" y="3829050"/>
            <a:ext cx="3086100" cy="30861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4038396" y="3829050"/>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BF9F1"/>
              </a:solid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948998" y="4534972"/>
            <a:ext cx="1588404" cy="1629892"/>
          </a:xfrm>
          <a:custGeom>
            <a:avLst/>
            <a:gdLst/>
            <a:ahLst/>
            <a:cxnLst/>
            <a:rect l="l" t="t" r="r" b="b"/>
            <a:pathLst>
              <a:path w="1588404" h="1629892">
                <a:moveTo>
                  <a:pt x="0" y="0"/>
                </a:moveTo>
                <a:lnTo>
                  <a:pt x="1588404" y="0"/>
                </a:lnTo>
                <a:lnTo>
                  <a:pt x="1588404" y="1629891"/>
                </a:lnTo>
                <a:lnTo>
                  <a:pt x="0" y="1629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5186950" y="4478264"/>
            <a:ext cx="1531623" cy="1743307"/>
          </a:xfrm>
          <a:custGeom>
            <a:avLst/>
            <a:gdLst/>
            <a:ahLst/>
            <a:cxnLst/>
            <a:rect l="l" t="t" r="r" b="b"/>
            <a:pathLst>
              <a:path w="1531623" h="1743307">
                <a:moveTo>
                  <a:pt x="0" y="0"/>
                </a:moveTo>
                <a:lnTo>
                  <a:pt x="1531623" y="0"/>
                </a:lnTo>
                <a:lnTo>
                  <a:pt x="1531623" y="1743307"/>
                </a:lnTo>
                <a:lnTo>
                  <a:pt x="0" y="1743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8135598" y="4375893"/>
            <a:ext cx="2016804" cy="1948049"/>
          </a:xfrm>
          <a:custGeom>
            <a:avLst/>
            <a:gdLst/>
            <a:ahLst/>
            <a:cxnLst/>
            <a:rect l="l" t="t" r="r" b="b"/>
            <a:pathLst>
              <a:path w="2016804" h="1948049">
                <a:moveTo>
                  <a:pt x="0" y="0"/>
                </a:moveTo>
                <a:lnTo>
                  <a:pt x="2016804" y="0"/>
                </a:lnTo>
                <a:lnTo>
                  <a:pt x="2016804" y="1948049"/>
                </a:lnTo>
                <a:lnTo>
                  <a:pt x="0" y="1948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p:cNvSpPr/>
          <p:nvPr/>
        </p:nvSpPr>
        <p:spPr>
          <a:xfrm>
            <a:off x="11390803" y="4391019"/>
            <a:ext cx="1962163" cy="1962163"/>
          </a:xfrm>
          <a:custGeom>
            <a:avLst/>
            <a:gdLst/>
            <a:ahLst/>
            <a:cxnLst/>
            <a:rect l="l" t="t" r="r" b="b"/>
            <a:pathLst>
              <a:path w="1962163" h="1962163">
                <a:moveTo>
                  <a:pt x="0" y="0"/>
                </a:moveTo>
                <a:lnTo>
                  <a:pt x="1962163" y="0"/>
                </a:lnTo>
                <a:lnTo>
                  <a:pt x="1962163" y="1962162"/>
                </a:lnTo>
                <a:lnTo>
                  <a:pt x="0" y="19621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6"/>
          <p:cNvSpPr/>
          <p:nvPr/>
        </p:nvSpPr>
        <p:spPr>
          <a:xfrm>
            <a:off x="14632162" y="4397463"/>
            <a:ext cx="1955719" cy="1955719"/>
          </a:xfrm>
          <a:custGeom>
            <a:avLst/>
            <a:gdLst/>
            <a:ahLst/>
            <a:cxnLst/>
            <a:rect l="l" t="t" r="r" b="b"/>
            <a:pathLst>
              <a:path w="1955719" h="1955719">
                <a:moveTo>
                  <a:pt x="0" y="0"/>
                </a:moveTo>
                <a:lnTo>
                  <a:pt x="1955718" y="0"/>
                </a:lnTo>
                <a:lnTo>
                  <a:pt x="1955718" y="1955718"/>
                </a:lnTo>
                <a:lnTo>
                  <a:pt x="0" y="1955718"/>
                </a:lnTo>
                <a:lnTo>
                  <a:pt x="0" y="0"/>
                </a:lnTo>
                <a:close/>
              </a:path>
            </a:pathLst>
          </a:custGeom>
          <a:blipFill>
            <a:blip r:embed="rId13"/>
            <a:stretch>
              <a:fillRect/>
            </a:stretch>
          </a:blipFill>
        </p:spPr>
        <p:txBody>
          <a:bodyPr/>
          <a:lstStyle/>
          <a:p>
            <a:endParaRPr lang="en-US"/>
          </a:p>
        </p:txBody>
      </p:sp>
      <p:sp>
        <p:nvSpPr>
          <p:cNvPr id="27" name="TextBox 27"/>
          <p:cNvSpPr txBox="1"/>
          <p:nvPr/>
        </p:nvSpPr>
        <p:spPr>
          <a:xfrm>
            <a:off x="4993545" y="1861641"/>
            <a:ext cx="9044852"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PROJECT WORKFLOW</a:t>
            </a:r>
          </a:p>
        </p:txBody>
      </p:sp>
      <p:sp>
        <p:nvSpPr>
          <p:cNvPr id="28" name="TextBox 28"/>
          <p:cNvSpPr txBox="1"/>
          <p:nvPr/>
        </p:nvSpPr>
        <p:spPr>
          <a:xfrm>
            <a:off x="1099903" y="7474652"/>
            <a:ext cx="3286595" cy="422275"/>
          </a:xfrm>
          <a:prstGeom prst="rect">
            <a:avLst/>
          </a:prstGeom>
        </p:spPr>
        <p:txBody>
          <a:bodyPr lIns="0" tIns="0" rIns="0" bIns="0" rtlCol="0" anchor="t">
            <a:spAutoFit/>
          </a:bodyPr>
          <a:lstStyle/>
          <a:p>
            <a:pPr algn="ctr">
              <a:lnSpc>
                <a:spcPts val="3499"/>
              </a:lnSpc>
              <a:spcBef>
                <a:spcPct val="0"/>
              </a:spcBef>
            </a:pPr>
            <a:r>
              <a:rPr lang="en-US" sz="2499">
                <a:solidFill>
                  <a:srgbClr val="FBF9F1"/>
                </a:solidFill>
                <a:latin typeface="Lato"/>
                <a:ea typeface="Lato"/>
                <a:cs typeface="Lato"/>
                <a:sym typeface="Lato"/>
              </a:rPr>
              <a:t>Data Collection</a:t>
            </a:r>
          </a:p>
        </p:txBody>
      </p:sp>
      <p:sp>
        <p:nvSpPr>
          <p:cNvPr id="29" name="TextBox 29"/>
          <p:cNvSpPr txBox="1"/>
          <p:nvPr/>
        </p:nvSpPr>
        <p:spPr>
          <a:xfrm>
            <a:off x="4386497" y="7474652"/>
            <a:ext cx="3286595" cy="422275"/>
          </a:xfrm>
          <a:prstGeom prst="rect">
            <a:avLst/>
          </a:prstGeom>
        </p:spPr>
        <p:txBody>
          <a:bodyPr lIns="0" tIns="0" rIns="0" bIns="0" rtlCol="0" anchor="t">
            <a:spAutoFit/>
          </a:bodyPr>
          <a:lstStyle/>
          <a:p>
            <a:pPr algn="ctr">
              <a:lnSpc>
                <a:spcPts val="3499"/>
              </a:lnSpc>
              <a:spcBef>
                <a:spcPct val="0"/>
              </a:spcBef>
            </a:pPr>
            <a:r>
              <a:rPr lang="en-US" sz="2499">
                <a:solidFill>
                  <a:srgbClr val="FBF9F1"/>
                </a:solidFill>
                <a:latin typeface="Lato"/>
                <a:ea typeface="Lato"/>
                <a:cs typeface="Lato"/>
                <a:sym typeface="Lato"/>
              </a:rPr>
              <a:t>Data Preprocessing</a:t>
            </a:r>
          </a:p>
        </p:txBody>
      </p:sp>
      <p:sp>
        <p:nvSpPr>
          <p:cNvPr id="30" name="TextBox 30"/>
          <p:cNvSpPr txBox="1"/>
          <p:nvPr/>
        </p:nvSpPr>
        <p:spPr>
          <a:xfrm>
            <a:off x="7542240" y="7474652"/>
            <a:ext cx="3286595" cy="422275"/>
          </a:xfrm>
          <a:prstGeom prst="rect">
            <a:avLst/>
          </a:prstGeom>
        </p:spPr>
        <p:txBody>
          <a:bodyPr lIns="0" tIns="0" rIns="0" bIns="0" rtlCol="0" anchor="t">
            <a:spAutoFit/>
          </a:bodyPr>
          <a:lstStyle/>
          <a:p>
            <a:pPr algn="ctr">
              <a:lnSpc>
                <a:spcPts val="3499"/>
              </a:lnSpc>
              <a:spcBef>
                <a:spcPct val="0"/>
              </a:spcBef>
            </a:pPr>
            <a:r>
              <a:rPr lang="en-US" sz="2499">
                <a:solidFill>
                  <a:srgbClr val="FBF9F1"/>
                </a:solidFill>
                <a:latin typeface="Lato"/>
                <a:ea typeface="Lato"/>
                <a:cs typeface="Lato"/>
                <a:sym typeface="Lato"/>
              </a:rPr>
              <a:t>Model Selection</a:t>
            </a:r>
          </a:p>
        </p:txBody>
      </p:sp>
      <p:sp>
        <p:nvSpPr>
          <p:cNvPr id="31" name="TextBox 31"/>
          <p:cNvSpPr txBox="1"/>
          <p:nvPr/>
        </p:nvSpPr>
        <p:spPr>
          <a:xfrm>
            <a:off x="10498365" y="7474652"/>
            <a:ext cx="3286595" cy="422275"/>
          </a:xfrm>
          <a:prstGeom prst="rect">
            <a:avLst/>
          </a:prstGeom>
        </p:spPr>
        <p:txBody>
          <a:bodyPr lIns="0" tIns="0" rIns="0" bIns="0" rtlCol="0" anchor="t">
            <a:spAutoFit/>
          </a:bodyPr>
          <a:lstStyle/>
          <a:p>
            <a:pPr algn="ctr">
              <a:lnSpc>
                <a:spcPts val="3499"/>
              </a:lnSpc>
              <a:spcBef>
                <a:spcPct val="0"/>
              </a:spcBef>
            </a:pPr>
            <a:r>
              <a:rPr lang="en-US" sz="2499">
                <a:solidFill>
                  <a:srgbClr val="FBF9F1"/>
                </a:solidFill>
                <a:latin typeface="Lato"/>
                <a:ea typeface="Lato"/>
                <a:cs typeface="Lato"/>
                <a:sym typeface="Lato"/>
              </a:rPr>
              <a:t>Deployment</a:t>
            </a:r>
          </a:p>
        </p:txBody>
      </p:sp>
      <p:sp>
        <p:nvSpPr>
          <p:cNvPr id="32" name="TextBox 32"/>
          <p:cNvSpPr txBox="1"/>
          <p:nvPr/>
        </p:nvSpPr>
        <p:spPr>
          <a:xfrm>
            <a:off x="13837902" y="7474652"/>
            <a:ext cx="3286595" cy="422275"/>
          </a:xfrm>
          <a:prstGeom prst="rect">
            <a:avLst/>
          </a:prstGeom>
        </p:spPr>
        <p:txBody>
          <a:bodyPr lIns="0" tIns="0" rIns="0" bIns="0" rtlCol="0" anchor="t">
            <a:spAutoFit/>
          </a:bodyPr>
          <a:lstStyle/>
          <a:p>
            <a:pPr algn="ctr">
              <a:lnSpc>
                <a:spcPts val="3499"/>
              </a:lnSpc>
              <a:spcBef>
                <a:spcPct val="0"/>
              </a:spcBef>
            </a:pPr>
            <a:r>
              <a:rPr lang="en-US" sz="2499">
                <a:solidFill>
                  <a:srgbClr val="FBF9F1"/>
                </a:solidFill>
                <a:latin typeface="Lato"/>
                <a:ea typeface="Lato"/>
                <a:cs typeface="Lato"/>
                <a:sym typeface="Lato"/>
              </a:rPr>
              <a:t>Workflow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txBody>
          <a:bodyPr/>
          <a:lstStyle/>
          <a:p>
            <a:endParaRPr lang="en-US"/>
          </a:p>
        </p:txBody>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txBody>
          <a:bodyPr/>
          <a:lstStyle/>
          <a:p>
            <a:endParaRPr lang="en-US"/>
          </a:p>
        </p:txBody>
      </p:sp>
      <p:sp>
        <p:nvSpPr>
          <p:cNvPr id="4" name="TextBox 4"/>
          <p:cNvSpPr txBox="1"/>
          <p:nvPr/>
        </p:nvSpPr>
        <p:spPr>
          <a:xfrm>
            <a:off x="8128737" y="2352675"/>
            <a:ext cx="9247901" cy="4287520"/>
          </a:xfrm>
          <a:prstGeom prst="rect">
            <a:avLst/>
          </a:prstGeom>
        </p:spPr>
        <p:txBody>
          <a:bodyPr lIns="0" tIns="0" rIns="0" bIns="0" rtlCol="0" anchor="t">
            <a:spAutoFit/>
          </a:bodyPr>
          <a:lstStyle/>
          <a:p>
            <a:pPr algn="l">
              <a:lnSpc>
                <a:spcPts val="3079"/>
              </a:lnSpc>
            </a:pPr>
            <a:r>
              <a:rPr lang="en-US" sz="2199">
                <a:solidFill>
                  <a:srgbClr val="E5E1DA"/>
                </a:solidFill>
                <a:latin typeface="Lato"/>
                <a:ea typeface="Lato"/>
                <a:cs typeface="Lato"/>
                <a:sym typeface="Lato"/>
              </a:rPr>
              <a:t>The dataset was collected from </a:t>
            </a:r>
            <a:r>
              <a:rPr lang="en-US" sz="2199" b="1">
                <a:solidFill>
                  <a:srgbClr val="FFFFFF"/>
                </a:solidFill>
                <a:latin typeface="Lato Bold"/>
                <a:ea typeface="Lato Bold"/>
                <a:cs typeface="Lato Bold"/>
                <a:sym typeface="Lato Bold"/>
              </a:rPr>
              <a:t>Kaggle </a:t>
            </a:r>
            <a:r>
              <a:rPr lang="en-US" sz="2199" u="sng">
                <a:solidFill>
                  <a:srgbClr val="FFD944"/>
                </a:solidFill>
                <a:latin typeface="Lato"/>
                <a:ea typeface="Lato"/>
                <a:cs typeface="Lato"/>
                <a:sym typeface="Lato"/>
                <a:hlinkClick r:id="rId3" tooltip="https://www.kaggle.com/datasets/mlg-ulb/creditcardfraud"/>
              </a:rPr>
              <a:t>here</a:t>
            </a:r>
            <a:r>
              <a:rPr lang="en-US" sz="2199">
                <a:solidFill>
                  <a:srgbClr val="E5E1DA"/>
                </a:solidFill>
                <a:latin typeface="Lato"/>
                <a:ea typeface="Lato"/>
                <a:cs typeface="Lato"/>
                <a:sym typeface="Lato"/>
              </a:rPr>
              <a:t>.</a:t>
            </a:r>
          </a:p>
          <a:p>
            <a:pPr algn="l">
              <a:lnSpc>
                <a:spcPts val="3079"/>
              </a:lnSpc>
            </a:pPr>
            <a:r>
              <a:rPr lang="en-US" sz="2199">
                <a:solidFill>
                  <a:srgbClr val="E5E1DA"/>
                </a:solidFill>
                <a:latin typeface="Lato"/>
                <a:ea typeface="Lato"/>
                <a:cs typeface="Lato"/>
                <a:sym typeface="Lato"/>
              </a:rPr>
              <a:t>The dataset contains transactions made by credit cards in</a:t>
            </a:r>
            <a:r>
              <a:rPr lang="en-US" sz="2199" b="1">
                <a:solidFill>
                  <a:srgbClr val="FFFFFF"/>
                </a:solidFill>
                <a:latin typeface="Lato Bold"/>
                <a:ea typeface="Lato Bold"/>
                <a:cs typeface="Lato Bold"/>
                <a:sym typeface="Lato Bold"/>
              </a:rPr>
              <a:t> September 2013 by European cardholders</a:t>
            </a:r>
            <a:r>
              <a:rPr lang="en-US" sz="2199">
                <a:solidFill>
                  <a:srgbClr val="E5E1DA"/>
                </a:solidFill>
                <a:latin typeface="Lato"/>
                <a:ea typeface="Lato"/>
                <a:cs typeface="Lato"/>
                <a:sym typeface="Lato"/>
              </a:rPr>
              <a:t>.</a:t>
            </a:r>
          </a:p>
          <a:p>
            <a:pPr algn="l">
              <a:lnSpc>
                <a:spcPts val="3079"/>
              </a:lnSpc>
            </a:pPr>
            <a:r>
              <a:rPr lang="en-US" sz="2199">
                <a:solidFill>
                  <a:srgbClr val="E5E1DA"/>
                </a:solidFill>
                <a:latin typeface="Lato"/>
                <a:ea typeface="Lato"/>
                <a:cs typeface="Lato"/>
                <a:sym typeface="Lato"/>
              </a:rPr>
              <a:t>This dataset presents transactions </a:t>
            </a:r>
            <a:r>
              <a:rPr lang="en-US" sz="2199" b="1">
                <a:solidFill>
                  <a:srgbClr val="FFFFFF"/>
                </a:solidFill>
                <a:latin typeface="Lato Bold"/>
                <a:ea typeface="Lato Bold"/>
                <a:cs typeface="Lato Bold"/>
                <a:sym typeface="Lato Bold"/>
              </a:rPr>
              <a:t>that occurred in two days</a:t>
            </a:r>
            <a:r>
              <a:rPr lang="en-US" sz="2199">
                <a:solidFill>
                  <a:srgbClr val="E5E1DA"/>
                </a:solidFill>
                <a:latin typeface="Lato"/>
                <a:ea typeface="Lato"/>
                <a:cs typeface="Lato"/>
                <a:sym typeface="Lato"/>
              </a:rPr>
              <a:t>, where we have </a:t>
            </a:r>
            <a:r>
              <a:rPr lang="en-US" sz="2199" b="1">
                <a:solidFill>
                  <a:srgbClr val="FFFFFF"/>
                </a:solidFill>
                <a:latin typeface="Lato Bold"/>
                <a:ea typeface="Lato Bold"/>
                <a:cs typeface="Lato Bold"/>
                <a:sym typeface="Lato Bold"/>
              </a:rPr>
              <a:t>492</a:t>
            </a:r>
            <a:r>
              <a:rPr lang="en-US" sz="2199">
                <a:solidFill>
                  <a:srgbClr val="FFFFFF"/>
                </a:solidFill>
                <a:latin typeface="Lato"/>
                <a:ea typeface="Lato"/>
                <a:cs typeface="Lato"/>
                <a:sym typeface="Lato"/>
              </a:rPr>
              <a:t> </a:t>
            </a:r>
            <a:r>
              <a:rPr lang="en-US" sz="2199">
                <a:solidFill>
                  <a:srgbClr val="E5E1DA"/>
                </a:solidFill>
                <a:latin typeface="Lato"/>
                <a:ea typeface="Lato"/>
                <a:cs typeface="Lato"/>
                <a:sym typeface="Lato"/>
              </a:rPr>
              <a:t>frauds out of </a:t>
            </a:r>
            <a:r>
              <a:rPr lang="en-US" sz="2199" b="1">
                <a:solidFill>
                  <a:srgbClr val="FFFFFF"/>
                </a:solidFill>
                <a:latin typeface="Lato Bold"/>
                <a:ea typeface="Lato Bold"/>
                <a:cs typeface="Lato Bold"/>
                <a:sym typeface="Lato Bold"/>
              </a:rPr>
              <a:t>284,807 transactions.</a:t>
            </a:r>
            <a:r>
              <a:rPr lang="en-US" sz="2199">
                <a:solidFill>
                  <a:srgbClr val="E5E1DA"/>
                </a:solidFill>
                <a:latin typeface="Lato"/>
                <a:ea typeface="Lato"/>
                <a:cs typeface="Lato"/>
                <a:sym typeface="Lato"/>
              </a:rPr>
              <a:t> The dataset is </a:t>
            </a:r>
            <a:r>
              <a:rPr lang="en-US" sz="2199" b="1">
                <a:solidFill>
                  <a:srgbClr val="FFFFFF"/>
                </a:solidFill>
                <a:latin typeface="Lato Bold"/>
                <a:ea typeface="Lato Bold"/>
                <a:cs typeface="Lato Bold"/>
                <a:sym typeface="Lato Bold"/>
              </a:rPr>
              <a:t>highly</a:t>
            </a:r>
            <a:r>
              <a:rPr lang="en-US" sz="2199">
                <a:solidFill>
                  <a:srgbClr val="FFFFFF"/>
                </a:solidFill>
                <a:latin typeface="Lato"/>
                <a:ea typeface="Lato"/>
                <a:cs typeface="Lato"/>
                <a:sym typeface="Lato"/>
              </a:rPr>
              <a:t> </a:t>
            </a:r>
            <a:r>
              <a:rPr lang="en-US" sz="2199" b="1">
                <a:solidFill>
                  <a:srgbClr val="FFFFFF"/>
                </a:solidFill>
                <a:latin typeface="Lato Bold"/>
                <a:ea typeface="Lato Bold"/>
                <a:cs typeface="Lato Bold"/>
                <a:sym typeface="Lato Bold"/>
              </a:rPr>
              <a:t>unbalanced</a:t>
            </a:r>
            <a:r>
              <a:rPr lang="en-US" sz="2199">
                <a:solidFill>
                  <a:srgbClr val="E5E1DA"/>
                </a:solidFill>
                <a:latin typeface="Lato"/>
                <a:ea typeface="Lato"/>
                <a:cs typeface="Lato"/>
                <a:sym typeface="Lato"/>
              </a:rPr>
              <a:t>, the positive class (frauds) account for</a:t>
            </a:r>
            <a:r>
              <a:rPr lang="en-US" sz="2199">
                <a:solidFill>
                  <a:srgbClr val="FFFFFF"/>
                </a:solidFill>
                <a:latin typeface="Lato"/>
                <a:ea typeface="Lato"/>
                <a:cs typeface="Lato"/>
                <a:sym typeface="Lato"/>
              </a:rPr>
              <a:t> </a:t>
            </a:r>
            <a:r>
              <a:rPr lang="en-US" sz="2199" b="1">
                <a:solidFill>
                  <a:srgbClr val="FFFFFF"/>
                </a:solidFill>
                <a:latin typeface="Lato Bold"/>
                <a:ea typeface="Lato Bold"/>
                <a:cs typeface="Lato Bold"/>
                <a:sym typeface="Lato Bold"/>
              </a:rPr>
              <a:t>0.172%</a:t>
            </a:r>
            <a:r>
              <a:rPr lang="en-US" sz="2199">
                <a:solidFill>
                  <a:srgbClr val="E5E1DA"/>
                </a:solidFill>
                <a:latin typeface="Lato"/>
                <a:ea typeface="Lato"/>
                <a:cs typeface="Lato"/>
                <a:sym typeface="Lato"/>
              </a:rPr>
              <a:t> of all transactions.</a:t>
            </a:r>
          </a:p>
          <a:p>
            <a:pPr algn="l">
              <a:lnSpc>
                <a:spcPts val="3079"/>
              </a:lnSpc>
            </a:pPr>
            <a:r>
              <a:rPr lang="en-US" sz="2199">
                <a:solidFill>
                  <a:srgbClr val="E5E1DA"/>
                </a:solidFill>
                <a:latin typeface="Lato"/>
                <a:ea typeface="Lato"/>
                <a:cs typeface="Lato"/>
                <a:sym typeface="Lato"/>
              </a:rPr>
              <a:t>It contains only numerical input variables which are the result of a </a:t>
            </a:r>
            <a:r>
              <a:rPr lang="en-US" sz="2199" b="1">
                <a:solidFill>
                  <a:srgbClr val="E5E1DA"/>
                </a:solidFill>
                <a:latin typeface="Lato Bold"/>
                <a:ea typeface="Lato Bold"/>
                <a:cs typeface="Lato Bold"/>
                <a:sym typeface="Lato Bold"/>
              </a:rPr>
              <a:t>PCA</a:t>
            </a:r>
            <a:r>
              <a:rPr lang="en-US" sz="2199">
                <a:solidFill>
                  <a:srgbClr val="E5E1DA"/>
                </a:solidFill>
                <a:latin typeface="Lato"/>
                <a:ea typeface="Lato"/>
                <a:cs typeface="Lato"/>
                <a:sym typeface="Lato"/>
              </a:rPr>
              <a:t> transformation. Unfortunately, due to </a:t>
            </a:r>
            <a:r>
              <a:rPr lang="en-US" sz="2199" b="1">
                <a:solidFill>
                  <a:srgbClr val="E5E1DA"/>
                </a:solidFill>
                <a:latin typeface="Lato Bold"/>
                <a:ea typeface="Lato Bold"/>
                <a:cs typeface="Lato Bold"/>
                <a:sym typeface="Lato Bold"/>
              </a:rPr>
              <a:t>confidentiality issues</a:t>
            </a:r>
            <a:r>
              <a:rPr lang="en-US" sz="2199">
                <a:solidFill>
                  <a:srgbClr val="E5E1DA"/>
                </a:solidFill>
                <a:latin typeface="Lato"/>
                <a:ea typeface="Lato"/>
                <a:cs typeface="Lato"/>
                <a:sym typeface="Lato"/>
              </a:rPr>
              <a:t>,</a:t>
            </a:r>
            <a:r>
              <a:rPr lang="en-US" sz="2199" b="1">
                <a:solidFill>
                  <a:srgbClr val="E5E1DA"/>
                </a:solidFill>
                <a:latin typeface="Lato Bold"/>
                <a:ea typeface="Lato Bold"/>
                <a:cs typeface="Lato Bold"/>
                <a:sym typeface="Lato Bold"/>
              </a:rPr>
              <a:t> the original features and more background information about the data.</a:t>
            </a:r>
          </a:p>
          <a:p>
            <a:pPr algn="l">
              <a:lnSpc>
                <a:spcPts val="3079"/>
              </a:lnSpc>
              <a:spcBef>
                <a:spcPct val="0"/>
              </a:spcBef>
            </a:pPr>
            <a:endParaRPr lang="en-US" sz="2199" b="1">
              <a:solidFill>
                <a:srgbClr val="E5E1DA"/>
              </a:solidFill>
              <a:latin typeface="Lato Bold"/>
              <a:ea typeface="Lato Bold"/>
              <a:cs typeface="Lato Bold"/>
              <a:sym typeface="Lato Bold"/>
            </a:endParaRPr>
          </a:p>
        </p:txBody>
      </p:sp>
      <p:sp>
        <p:nvSpPr>
          <p:cNvPr id="5" name="TextBox 5"/>
          <p:cNvSpPr txBox="1"/>
          <p:nvPr/>
        </p:nvSpPr>
        <p:spPr>
          <a:xfrm>
            <a:off x="1281884" y="1476375"/>
            <a:ext cx="7329562"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DATA COLLECTION</a:t>
            </a:r>
          </a:p>
        </p:txBody>
      </p:sp>
      <p:pic>
        <p:nvPicPr>
          <p:cNvPr id="6" name="Picture 6"/>
          <p:cNvPicPr>
            <a:picLocks noChangeAspect="1"/>
          </p:cNvPicPr>
          <p:nvPr/>
        </p:nvPicPr>
        <p:blipFill>
          <a:blip r:embed="rId4"/>
          <a:stretch>
            <a:fillRect/>
          </a:stretch>
        </p:blipFill>
        <p:spPr>
          <a:xfrm>
            <a:off x="789501" y="2383047"/>
            <a:ext cx="6738840" cy="7867044"/>
          </a:xfrm>
          <a:prstGeom prst="rect">
            <a:avLst/>
          </a:prstGeom>
        </p:spPr>
      </p:pic>
      <p:grpSp>
        <p:nvGrpSpPr>
          <p:cNvPr id="7" name="Group 7"/>
          <p:cNvGrpSpPr/>
          <p:nvPr/>
        </p:nvGrpSpPr>
        <p:grpSpPr>
          <a:xfrm>
            <a:off x="8128737" y="6884816"/>
            <a:ext cx="7475913" cy="864489"/>
            <a:chOff x="0" y="0"/>
            <a:chExt cx="1968965" cy="227684"/>
          </a:xfrm>
        </p:grpSpPr>
        <p:sp>
          <p:nvSpPr>
            <p:cNvPr id="8" name="Freeform 8"/>
            <p:cNvSpPr/>
            <p:nvPr/>
          </p:nvSpPr>
          <p:spPr>
            <a:xfrm>
              <a:off x="0" y="0"/>
              <a:ext cx="1968965" cy="227684"/>
            </a:xfrm>
            <a:custGeom>
              <a:avLst/>
              <a:gdLst/>
              <a:ahLst/>
              <a:cxnLst/>
              <a:rect l="l" t="t" r="r" b="b"/>
              <a:pathLst>
                <a:path w="1968965" h="227684">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FFD944"/>
              </a:solidFill>
              <a:prstDash val="solid"/>
              <a:round/>
            </a:ln>
          </p:spPr>
          <p:txBody>
            <a:bodyPr/>
            <a:lstStyle/>
            <a:p>
              <a:endParaRPr lang="en-US"/>
            </a:p>
          </p:txBody>
        </p:sp>
        <p:sp>
          <p:nvSpPr>
            <p:cNvPr id="9" name="TextBox 9"/>
            <p:cNvSpPr txBox="1"/>
            <p:nvPr/>
          </p:nvSpPr>
          <p:spPr>
            <a:xfrm>
              <a:off x="0" y="-38100"/>
              <a:ext cx="1968965" cy="265784"/>
            </a:xfrm>
            <a:prstGeom prst="rect">
              <a:avLst/>
            </a:prstGeom>
          </p:spPr>
          <p:txBody>
            <a:bodyPr lIns="254000" tIns="254000" rIns="254000" bIns="254000" rtlCol="0" anchor="ctr"/>
            <a:lstStyle/>
            <a:p>
              <a:pPr algn="l">
                <a:lnSpc>
                  <a:spcPts val="2799"/>
                </a:lnSpc>
              </a:pPr>
              <a:r>
                <a:rPr lang="en-US" sz="1999">
                  <a:solidFill>
                    <a:srgbClr val="E5E1DA"/>
                  </a:solidFill>
                  <a:latin typeface="Lato"/>
                  <a:ea typeface="Lato"/>
                  <a:cs typeface="Lato"/>
                  <a:sym typeface="Lato"/>
                </a:rPr>
                <a:t>A. 0.172% Fraud Transaction</a:t>
              </a:r>
            </a:p>
          </p:txBody>
        </p:sp>
      </p:grpSp>
      <p:grpSp>
        <p:nvGrpSpPr>
          <p:cNvPr id="10" name="Group 10"/>
          <p:cNvGrpSpPr/>
          <p:nvPr/>
        </p:nvGrpSpPr>
        <p:grpSpPr>
          <a:xfrm>
            <a:off x="8128737" y="7936611"/>
            <a:ext cx="7475913" cy="864489"/>
            <a:chOff x="0" y="0"/>
            <a:chExt cx="1968965" cy="227684"/>
          </a:xfrm>
        </p:grpSpPr>
        <p:sp>
          <p:nvSpPr>
            <p:cNvPr id="11" name="Freeform 11"/>
            <p:cNvSpPr/>
            <p:nvPr/>
          </p:nvSpPr>
          <p:spPr>
            <a:xfrm>
              <a:off x="0" y="0"/>
              <a:ext cx="1968965" cy="227684"/>
            </a:xfrm>
            <a:custGeom>
              <a:avLst/>
              <a:gdLst/>
              <a:ahLst/>
              <a:cxnLst/>
              <a:rect l="l" t="t" r="r" b="b"/>
              <a:pathLst>
                <a:path w="1968965" h="227684">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txBody>
            <a:bodyPr/>
            <a:lstStyle/>
            <a:p>
              <a:endParaRPr lang="en-US"/>
            </a:p>
          </p:txBody>
        </p:sp>
        <p:sp>
          <p:nvSpPr>
            <p:cNvPr id="12" name="TextBox 12"/>
            <p:cNvSpPr txBox="1"/>
            <p:nvPr/>
          </p:nvSpPr>
          <p:spPr>
            <a:xfrm>
              <a:off x="0" y="-38100"/>
              <a:ext cx="1968965" cy="265784"/>
            </a:xfrm>
            <a:prstGeom prst="rect">
              <a:avLst/>
            </a:prstGeom>
          </p:spPr>
          <p:txBody>
            <a:bodyPr lIns="254000" tIns="254000" rIns="254000" bIns="254000" rtlCol="0" anchor="ctr"/>
            <a:lstStyle/>
            <a:p>
              <a:pPr algn="l">
                <a:lnSpc>
                  <a:spcPts val="2799"/>
                </a:lnSpc>
              </a:pPr>
              <a:r>
                <a:rPr lang="en-US" sz="1999">
                  <a:solidFill>
                    <a:srgbClr val="E5E1DA"/>
                  </a:solidFill>
                  <a:latin typeface="Lato"/>
                  <a:ea typeface="Lato"/>
                  <a:cs typeface="Lato"/>
                  <a:sym typeface="Lato"/>
                </a:rPr>
                <a:t>B. 99.828% Legitimate Transaction </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152705"/>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27680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336005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685557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219650"/>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Checking for Null Values</a:t>
            </a:r>
          </a:p>
        </p:txBody>
      </p:sp>
      <p:sp>
        <p:nvSpPr>
          <p:cNvPr id="11" name="TextBox 11"/>
          <p:cNvSpPr txBox="1"/>
          <p:nvPr/>
        </p:nvSpPr>
        <p:spPr>
          <a:xfrm>
            <a:off x="9798106" y="981962"/>
            <a:ext cx="7461194" cy="185166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The first step was to check for any null or missing values in the dataset. Ensuring a complete dataset is critical for accurate model training, and any missing data was either filled or discarded accordingly.</a:t>
            </a:r>
          </a:p>
          <a:p>
            <a:pPr algn="l">
              <a:lnSpc>
                <a:spcPts val="2940"/>
              </a:lnSpc>
              <a:spcBef>
                <a:spcPct val="0"/>
              </a:spcBef>
            </a:pPr>
            <a:endParaRPr lang="en-US" sz="2100">
              <a:solidFill>
                <a:srgbClr val="E5E1DA"/>
              </a:solidFill>
              <a:latin typeface="Lato"/>
              <a:ea typeface="Lato"/>
              <a:cs typeface="Lato"/>
              <a:sym typeface="Lato"/>
            </a:endParaRPr>
          </a:p>
        </p:txBody>
      </p:sp>
      <p:sp>
        <p:nvSpPr>
          <p:cNvPr id="12" name="TextBox 12"/>
          <p:cNvSpPr txBox="1"/>
          <p:nvPr/>
        </p:nvSpPr>
        <p:spPr>
          <a:xfrm>
            <a:off x="1028700" y="6059170"/>
            <a:ext cx="6417959"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DATA</a:t>
            </a:r>
          </a:p>
          <a:p>
            <a:pPr algn="l">
              <a:lnSpc>
                <a:spcPts val="6600"/>
              </a:lnSpc>
            </a:pPr>
            <a:r>
              <a:rPr lang="en-US" sz="6000" b="1">
                <a:solidFill>
                  <a:srgbClr val="FBF9F1"/>
                </a:solidFill>
                <a:latin typeface="Poppins Bold"/>
                <a:ea typeface="Poppins Bold"/>
                <a:cs typeface="Poppins Bold"/>
                <a:sym typeface="Poppins Bold"/>
              </a:rPr>
              <a:t>PREPROCESSING</a:t>
            </a:r>
          </a:p>
        </p:txBody>
      </p:sp>
      <p:sp>
        <p:nvSpPr>
          <p:cNvPr id="13" name="TextBox 13"/>
          <p:cNvSpPr txBox="1"/>
          <p:nvPr/>
        </p:nvSpPr>
        <p:spPr>
          <a:xfrm>
            <a:off x="9798106" y="3345911"/>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Checking Class Imbalance</a:t>
            </a:r>
          </a:p>
        </p:txBody>
      </p:sp>
      <p:sp>
        <p:nvSpPr>
          <p:cNvPr id="14" name="TextBox 14"/>
          <p:cNvSpPr txBox="1"/>
          <p:nvPr/>
        </p:nvSpPr>
        <p:spPr>
          <a:xfrm>
            <a:off x="9798106" y="4106006"/>
            <a:ext cx="7461194" cy="2966085"/>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A key challenge in this problem is the </a:t>
            </a:r>
            <a:r>
              <a:rPr lang="en-US" sz="2100" b="1">
                <a:solidFill>
                  <a:srgbClr val="FFFFFF"/>
                </a:solidFill>
                <a:latin typeface="Lato Bold"/>
                <a:ea typeface="Lato Bold"/>
                <a:cs typeface="Lato Bold"/>
                <a:sym typeface="Lato Bold"/>
              </a:rPr>
              <a:t>imbalance </a:t>
            </a:r>
            <a:r>
              <a:rPr lang="en-US" sz="2100">
                <a:solidFill>
                  <a:srgbClr val="E5E1DA"/>
                </a:solidFill>
                <a:latin typeface="Lato"/>
                <a:ea typeface="Lato"/>
                <a:cs typeface="Lato"/>
                <a:sym typeface="Lato"/>
              </a:rPr>
              <a:t>between fraud and non-fraud transactions. Upon visualizing the class distribution, it was confirmed that the dataset had a </a:t>
            </a:r>
            <a:r>
              <a:rPr lang="en-US" sz="2100" b="1">
                <a:solidFill>
                  <a:srgbClr val="FFFFFF"/>
                </a:solidFill>
                <a:latin typeface="Lato Bold"/>
                <a:ea typeface="Lato Bold"/>
                <a:cs typeface="Lato Bold"/>
                <a:sym typeface="Lato Bold"/>
              </a:rPr>
              <a:t>significant imbalance</a:t>
            </a:r>
            <a:r>
              <a:rPr lang="en-US" sz="2100">
                <a:solidFill>
                  <a:srgbClr val="E5E1DA"/>
                </a:solidFill>
                <a:latin typeface="Lato"/>
                <a:ea typeface="Lato"/>
                <a:cs typeface="Lato"/>
                <a:sym typeface="Lato"/>
              </a:rPr>
              <a:t>, with only </a:t>
            </a:r>
            <a:r>
              <a:rPr lang="en-US" sz="2100" b="1">
                <a:solidFill>
                  <a:srgbClr val="FFFFFF"/>
                </a:solidFill>
                <a:latin typeface="Lato Bold"/>
                <a:ea typeface="Lato Bold"/>
                <a:cs typeface="Lato Bold"/>
                <a:sym typeface="Lato Bold"/>
              </a:rPr>
              <a:t>492</a:t>
            </a:r>
            <a:r>
              <a:rPr lang="en-US" sz="2100">
                <a:solidFill>
                  <a:srgbClr val="E5E1DA"/>
                </a:solidFill>
                <a:latin typeface="Lato"/>
                <a:ea typeface="Lato"/>
                <a:cs typeface="Lato"/>
                <a:sym typeface="Lato"/>
              </a:rPr>
              <a:t> fraud cases compared to over </a:t>
            </a:r>
            <a:r>
              <a:rPr lang="en-US" sz="2100" b="1">
                <a:solidFill>
                  <a:srgbClr val="FFFFFF"/>
                </a:solidFill>
                <a:latin typeface="Lato Bold"/>
                <a:ea typeface="Lato Bold"/>
                <a:cs typeface="Lato Bold"/>
                <a:sym typeface="Lato Bold"/>
              </a:rPr>
              <a:t>200,000 non-fraud cases</a:t>
            </a:r>
            <a:r>
              <a:rPr lang="en-US" sz="2100">
                <a:solidFill>
                  <a:srgbClr val="E5E1DA"/>
                </a:solidFill>
                <a:latin typeface="Lato"/>
                <a:ea typeface="Lato"/>
                <a:cs typeface="Lato"/>
                <a:sym typeface="Lato"/>
              </a:rPr>
              <a:t>. This imbalance would result in </a:t>
            </a:r>
            <a:r>
              <a:rPr lang="en-US" sz="2100" b="1">
                <a:solidFill>
                  <a:srgbClr val="FFFFFF"/>
                </a:solidFill>
                <a:latin typeface="Lato Bold"/>
                <a:ea typeface="Lato Bold"/>
                <a:cs typeface="Lato Bold"/>
                <a:sym typeface="Lato Bold"/>
              </a:rPr>
              <a:t>bias </a:t>
            </a:r>
            <a:r>
              <a:rPr lang="en-US" sz="2100">
                <a:solidFill>
                  <a:srgbClr val="E5E1DA"/>
                </a:solidFill>
                <a:latin typeface="Lato"/>
                <a:ea typeface="Lato"/>
                <a:cs typeface="Lato"/>
                <a:sym typeface="Lato"/>
              </a:rPr>
              <a:t>and insufficient training for fraud detection, so addressing it was crucial.</a:t>
            </a:r>
          </a:p>
          <a:p>
            <a:pPr algn="l">
              <a:lnSpc>
                <a:spcPts val="2940"/>
              </a:lnSpc>
              <a:spcBef>
                <a:spcPct val="0"/>
              </a:spcBef>
            </a:pPr>
            <a:endParaRPr lang="en-US" sz="2100">
              <a:solidFill>
                <a:srgbClr val="E5E1DA"/>
              </a:solidFill>
              <a:latin typeface="Lato"/>
              <a:ea typeface="Lato"/>
              <a:cs typeface="Lato"/>
              <a:sym typeface="Lato"/>
            </a:endParaRPr>
          </a:p>
        </p:txBody>
      </p:sp>
      <p:sp>
        <p:nvSpPr>
          <p:cNvPr id="15" name="TextBox 15"/>
          <p:cNvSpPr txBox="1"/>
          <p:nvPr/>
        </p:nvSpPr>
        <p:spPr>
          <a:xfrm>
            <a:off x="9798106" y="6841430"/>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Feature Scaling</a:t>
            </a:r>
          </a:p>
        </p:txBody>
      </p:sp>
      <p:sp>
        <p:nvSpPr>
          <p:cNvPr id="16" name="TextBox 16"/>
          <p:cNvSpPr txBox="1"/>
          <p:nvPr/>
        </p:nvSpPr>
        <p:spPr>
          <a:xfrm>
            <a:off x="9798106" y="7601525"/>
            <a:ext cx="7461194" cy="259461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To normalize the data, we used a Standard Scaler. A Min-Max scaler was deemed unsuitable due to the high dimensionality of the dataset, as many features contained outliers. Given that Principal Component Analysis (PCA) had already been applied to reduce dimensionality, the standard scaling helped stabilize the feature ranges for more effective learning.</a:t>
            </a:r>
          </a:p>
          <a:p>
            <a:pPr algn="l">
              <a:lnSpc>
                <a:spcPts val="2940"/>
              </a:lnSpc>
              <a:spcBef>
                <a:spcPct val="0"/>
              </a:spcBef>
            </a:pPr>
            <a:endParaRPr lang="en-US" sz="2100">
              <a:solidFill>
                <a:srgbClr val="E5E1DA"/>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114327" y="1965021"/>
            <a:ext cx="5753047" cy="6356958"/>
          </a:xfrm>
          <a:custGeom>
            <a:avLst/>
            <a:gdLst/>
            <a:ahLst/>
            <a:cxnLst/>
            <a:rect l="l" t="t" r="r" b="b"/>
            <a:pathLst>
              <a:path w="5753047" h="6356958">
                <a:moveTo>
                  <a:pt x="0" y="0"/>
                </a:moveTo>
                <a:lnTo>
                  <a:pt x="5753047" y="0"/>
                </a:lnTo>
                <a:lnTo>
                  <a:pt x="5753047" y="6356958"/>
                </a:lnTo>
                <a:lnTo>
                  <a:pt x="0" y="6356958"/>
                </a:lnTo>
                <a:lnTo>
                  <a:pt x="0" y="0"/>
                </a:lnTo>
                <a:close/>
              </a:path>
            </a:pathLst>
          </a:custGeom>
          <a:blipFill>
            <a:blip r:embed="rId2"/>
            <a:stretch>
              <a:fillRect/>
            </a:stretch>
          </a:blipFill>
        </p:spPr>
        <p:txBody>
          <a:bodyPr/>
          <a:lstStyle/>
          <a:p>
            <a:endParaRPr lang="en-US"/>
          </a:p>
        </p:txBody>
      </p:sp>
      <p:sp>
        <p:nvSpPr>
          <p:cNvPr id="3" name="Freeform 3"/>
          <p:cNvSpPr/>
          <p:nvPr/>
        </p:nvSpPr>
        <p:spPr>
          <a:xfrm>
            <a:off x="544604" y="1965021"/>
            <a:ext cx="5125298" cy="6356958"/>
          </a:xfrm>
          <a:custGeom>
            <a:avLst/>
            <a:gdLst/>
            <a:ahLst/>
            <a:cxnLst/>
            <a:rect l="l" t="t" r="r" b="b"/>
            <a:pathLst>
              <a:path w="5125298" h="6356958">
                <a:moveTo>
                  <a:pt x="0" y="0"/>
                </a:moveTo>
                <a:lnTo>
                  <a:pt x="5125297" y="0"/>
                </a:lnTo>
                <a:lnTo>
                  <a:pt x="5125297" y="6356958"/>
                </a:lnTo>
                <a:lnTo>
                  <a:pt x="0" y="6356958"/>
                </a:lnTo>
                <a:lnTo>
                  <a:pt x="0" y="0"/>
                </a:lnTo>
                <a:close/>
              </a:path>
            </a:pathLst>
          </a:custGeom>
          <a:blipFill>
            <a:blip r:embed="rId3"/>
            <a:stretch>
              <a:fillRect/>
            </a:stretch>
          </a:blipFill>
        </p:spPr>
        <p:txBody>
          <a:bodyPr/>
          <a:lstStyle/>
          <a:p>
            <a:endParaRPr lang="en-US"/>
          </a:p>
        </p:txBody>
      </p:sp>
      <p:sp>
        <p:nvSpPr>
          <p:cNvPr id="4" name="Freeform 4"/>
          <p:cNvSpPr/>
          <p:nvPr/>
        </p:nvSpPr>
        <p:spPr>
          <a:xfrm>
            <a:off x="12311801" y="1965021"/>
            <a:ext cx="5512274" cy="6150891"/>
          </a:xfrm>
          <a:custGeom>
            <a:avLst/>
            <a:gdLst/>
            <a:ahLst/>
            <a:cxnLst/>
            <a:rect l="l" t="t" r="r" b="b"/>
            <a:pathLst>
              <a:path w="5512274" h="6150891">
                <a:moveTo>
                  <a:pt x="0" y="0"/>
                </a:moveTo>
                <a:lnTo>
                  <a:pt x="5512273" y="0"/>
                </a:lnTo>
                <a:lnTo>
                  <a:pt x="5512273" y="6150891"/>
                </a:lnTo>
                <a:lnTo>
                  <a:pt x="0" y="6150891"/>
                </a:lnTo>
                <a:lnTo>
                  <a:pt x="0" y="0"/>
                </a:lnTo>
                <a:close/>
              </a:path>
            </a:pathLst>
          </a:custGeom>
          <a:blipFill>
            <a:blip r:embed="rId4"/>
            <a:stretch>
              <a:fillRect l="-4214" r="-116746"/>
            </a:stretch>
          </a:blipFill>
        </p:spPr>
        <p:txBody>
          <a:bodyPr/>
          <a:lstStyle/>
          <a:p>
            <a:endParaRPr lang="en-US"/>
          </a:p>
        </p:txBody>
      </p:sp>
      <p:sp>
        <p:nvSpPr>
          <p:cNvPr id="5" name="Freeform 5"/>
          <p:cNvSpPr/>
          <p:nvPr/>
        </p:nvSpPr>
        <p:spPr>
          <a:xfrm>
            <a:off x="5712228" y="8914693"/>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2487011" y="574848"/>
            <a:ext cx="1240483" cy="12404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870670" y="8935085"/>
            <a:ext cx="4799290" cy="323215"/>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Lato"/>
                <a:ea typeface="Lato"/>
                <a:cs typeface="Lato"/>
                <a:sym typeface="Lato"/>
              </a:rPr>
              <a:t>Check the preprocessing notebook from </a:t>
            </a:r>
            <a:r>
              <a:rPr lang="en-US" sz="1899" u="sng" dirty="0">
                <a:solidFill>
                  <a:srgbClr val="FFF78A"/>
                </a:solidFill>
                <a:latin typeface="Lato"/>
                <a:ea typeface="Lato"/>
                <a:cs typeface="Lato"/>
                <a:sym typeface="Lato"/>
                <a:hlinkClick r:id="rId6" tooltip="https://github.com/Sarah627/Credit-Card-Fraud-Detection/blob/main/DataPrepreocessing.ipynb"/>
              </a:rPr>
              <a:t>here</a:t>
            </a:r>
          </a:p>
        </p:txBody>
      </p:sp>
      <p:grpSp>
        <p:nvGrpSpPr>
          <p:cNvPr id="10" name="Group 10"/>
          <p:cNvGrpSpPr/>
          <p:nvPr/>
        </p:nvGrpSpPr>
        <p:grpSpPr>
          <a:xfrm>
            <a:off x="8065324" y="574848"/>
            <a:ext cx="1240483" cy="124048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289099" y="574848"/>
            <a:ext cx="1240483" cy="124048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960872" y="791229"/>
            <a:ext cx="309443" cy="721997"/>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Lato"/>
                <a:ea typeface="Lato"/>
                <a:cs typeface="Lato"/>
                <a:sym typeface="Lato"/>
              </a:rPr>
              <a:t>1</a:t>
            </a:r>
          </a:p>
        </p:txBody>
      </p:sp>
      <p:sp>
        <p:nvSpPr>
          <p:cNvPr id="17" name="TextBox 17"/>
          <p:cNvSpPr txBox="1"/>
          <p:nvPr/>
        </p:nvSpPr>
        <p:spPr>
          <a:xfrm>
            <a:off x="8530844" y="791229"/>
            <a:ext cx="309443" cy="721997"/>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Lato"/>
                <a:ea typeface="Lato"/>
                <a:cs typeface="Lato"/>
                <a:sym typeface="Lato"/>
              </a:rPr>
              <a:t>2</a:t>
            </a:r>
          </a:p>
        </p:txBody>
      </p:sp>
      <p:sp>
        <p:nvSpPr>
          <p:cNvPr id="18" name="TextBox 18"/>
          <p:cNvSpPr txBox="1"/>
          <p:nvPr/>
        </p:nvSpPr>
        <p:spPr>
          <a:xfrm>
            <a:off x="14758494" y="791229"/>
            <a:ext cx="309443" cy="721997"/>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Lato"/>
                <a:ea typeface="Lato"/>
                <a:cs typeface="Lato"/>
                <a:sym typeface="Lato"/>
              </a:rPr>
              <a:t>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238056" y="751010"/>
            <a:ext cx="12418806"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OVERCOMING THE CLASS IMBALANCE PROBLEM</a:t>
            </a:r>
          </a:p>
        </p:txBody>
      </p:sp>
      <p:grpSp>
        <p:nvGrpSpPr>
          <p:cNvPr id="4" name="Group 4"/>
          <p:cNvGrpSpPr/>
          <p:nvPr/>
        </p:nvGrpSpPr>
        <p:grpSpPr>
          <a:xfrm>
            <a:off x="733963" y="3463326"/>
            <a:ext cx="7847578" cy="965619"/>
            <a:chOff x="0" y="0"/>
            <a:chExt cx="1797245" cy="221145"/>
          </a:xfrm>
        </p:grpSpPr>
        <p:sp>
          <p:nvSpPr>
            <p:cNvPr id="5" name="Freeform 5"/>
            <p:cNvSpPr/>
            <p:nvPr/>
          </p:nvSpPr>
          <p:spPr>
            <a:xfrm>
              <a:off x="0" y="0"/>
              <a:ext cx="1797245" cy="221145"/>
            </a:xfrm>
            <a:custGeom>
              <a:avLst/>
              <a:gdLst/>
              <a:ahLst/>
              <a:cxnLst/>
              <a:rect l="l" t="t" r="r" b="b"/>
              <a:pathLst>
                <a:path w="1797245" h="221145">
                  <a:moveTo>
                    <a:pt x="59192" y="0"/>
                  </a:moveTo>
                  <a:lnTo>
                    <a:pt x="1738052" y="0"/>
                  </a:lnTo>
                  <a:cubicBezTo>
                    <a:pt x="1770743" y="0"/>
                    <a:pt x="1797245" y="26501"/>
                    <a:pt x="1797245" y="59192"/>
                  </a:cubicBezTo>
                  <a:lnTo>
                    <a:pt x="1797245" y="161953"/>
                  </a:lnTo>
                  <a:cubicBezTo>
                    <a:pt x="1797245" y="177652"/>
                    <a:pt x="1791008" y="192707"/>
                    <a:pt x="1779908" y="203808"/>
                  </a:cubicBezTo>
                  <a:cubicBezTo>
                    <a:pt x="1768807" y="214909"/>
                    <a:pt x="1753751" y="221145"/>
                    <a:pt x="1738052" y="221145"/>
                  </a:cubicBezTo>
                  <a:lnTo>
                    <a:pt x="59192" y="221145"/>
                  </a:lnTo>
                  <a:cubicBezTo>
                    <a:pt x="26501" y="221145"/>
                    <a:pt x="0" y="194644"/>
                    <a:pt x="0" y="161953"/>
                  </a:cubicBezTo>
                  <a:lnTo>
                    <a:pt x="0" y="59192"/>
                  </a:lnTo>
                  <a:cubicBezTo>
                    <a:pt x="0" y="26501"/>
                    <a:pt x="26501" y="0"/>
                    <a:pt x="59192" y="0"/>
                  </a:cubicBezTo>
                  <a:close/>
                </a:path>
              </a:pathLst>
            </a:custGeom>
            <a:solidFill>
              <a:srgbClr val="000000"/>
            </a:solidFill>
            <a:ln w="38100" cap="rnd">
              <a:solidFill>
                <a:srgbClr val="FBF9F1"/>
              </a:solidFill>
              <a:prstDash val="solid"/>
              <a:round/>
            </a:ln>
          </p:spPr>
          <p:txBody>
            <a:bodyPr/>
            <a:lstStyle/>
            <a:p>
              <a:endParaRPr lang="en-US"/>
            </a:p>
          </p:txBody>
        </p:sp>
        <p:sp>
          <p:nvSpPr>
            <p:cNvPr id="6" name="TextBox 6"/>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33963" y="4651799"/>
            <a:ext cx="7847578" cy="4689741"/>
            <a:chOff x="0" y="0"/>
            <a:chExt cx="1797245" cy="1074040"/>
          </a:xfrm>
        </p:grpSpPr>
        <p:sp>
          <p:nvSpPr>
            <p:cNvPr id="8" name="Freeform 8"/>
            <p:cNvSpPr/>
            <p:nvPr/>
          </p:nvSpPr>
          <p:spPr>
            <a:xfrm>
              <a:off x="0" y="0"/>
              <a:ext cx="1797245" cy="1074040"/>
            </a:xfrm>
            <a:custGeom>
              <a:avLst/>
              <a:gdLst/>
              <a:ahLst/>
              <a:cxnLst/>
              <a:rect l="l" t="t" r="r" b="b"/>
              <a:pathLst>
                <a:path w="1797245" h="1074040">
                  <a:moveTo>
                    <a:pt x="19731" y="0"/>
                  </a:moveTo>
                  <a:lnTo>
                    <a:pt x="1777514" y="0"/>
                  </a:lnTo>
                  <a:cubicBezTo>
                    <a:pt x="1788411" y="0"/>
                    <a:pt x="1797245" y="8834"/>
                    <a:pt x="1797245" y="19731"/>
                  </a:cubicBezTo>
                  <a:lnTo>
                    <a:pt x="1797245" y="1054309"/>
                  </a:lnTo>
                  <a:cubicBezTo>
                    <a:pt x="1797245" y="1065206"/>
                    <a:pt x="1788411" y="1074040"/>
                    <a:pt x="1777514" y="1074040"/>
                  </a:cubicBezTo>
                  <a:lnTo>
                    <a:pt x="19731" y="1074040"/>
                  </a:lnTo>
                  <a:cubicBezTo>
                    <a:pt x="8834" y="1074040"/>
                    <a:pt x="0" y="1065206"/>
                    <a:pt x="0" y="1054309"/>
                  </a:cubicBezTo>
                  <a:lnTo>
                    <a:pt x="0" y="19731"/>
                  </a:lnTo>
                  <a:cubicBezTo>
                    <a:pt x="0" y="8834"/>
                    <a:pt x="8834" y="0"/>
                    <a:pt x="19731"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1797245" cy="111214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771399" y="3681256"/>
            <a:ext cx="525785" cy="529758"/>
          </a:xfrm>
          <a:custGeom>
            <a:avLst/>
            <a:gdLst/>
            <a:ahLst/>
            <a:cxnLst/>
            <a:rect l="l" t="t" r="r" b="b"/>
            <a:pathLst>
              <a:path w="525785" h="529758">
                <a:moveTo>
                  <a:pt x="0" y="0"/>
                </a:moveTo>
                <a:lnTo>
                  <a:pt x="525786" y="0"/>
                </a:lnTo>
                <a:lnTo>
                  <a:pt x="525786" y="529758"/>
                </a:lnTo>
                <a:lnTo>
                  <a:pt x="0" y="529758"/>
                </a:lnTo>
                <a:lnTo>
                  <a:pt x="0" y="0"/>
                </a:lnTo>
                <a:close/>
              </a:path>
            </a:pathLst>
          </a:custGeom>
          <a:blipFill>
            <a:blip r:embed="rId3"/>
            <a:stretch>
              <a:fillRect/>
            </a:stretch>
          </a:blipFill>
        </p:spPr>
        <p:txBody>
          <a:bodyPr/>
          <a:lstStyle/>
          <a:p>
            <a:endParaRPr lang="en-US"/>
          </a:p>
        </p:txBody>
      </p:sp>
      <p:grpSp>
        <p:nvGrpSpPr>
          <p:cNvPr id="11" name="Group 11"/>
          <p:cNvGrpSpPr/>
          <p:nvPr/>
        </p:nvGrpSpPr>
        <p:grpSpPr>
          <a:xfrm>
            <a:off x="9706459" y="3463326"/>
            <a:ext cx="7847578" cy="965619"/>
            <a:chOff x="0" y="0"/>
            <a:chExt cx="1797245" cy="221145"/>
          </a:xfrm>
        </p:grpSpPr>
        <p:sp>
          <p:nvSpPr>
            <p:cNvPr id="12" name="Freeform 12"/>
            <p:cNvSpPr/>
            <p:nvPr/>
          </p:nvSpPr>
          <p:spPr>
            <a:xfrm>
              <a:off x="0" y="0"/>
              <a:ext cx="1797245" cy="221145"/>
            </a:xfrm>
            <a:custGeom>
              <a:avLst/>
              <a:gdLst/>
              <a:ahLst/>
              <a:cxnLst/>
              <a:rect l="l" t="t" r="r" b="b"/>
              <a:pathLst>
                <a:path w="1797245" h="221145">
                  <a:moveTo>
                    <a:pt x="59192" y="0"/>
                  </a:moveTo>
                  <a:lnTo>
                    <a:pt x="1738052" y="0"/>
                  </a:lnTo>
                  <a:cubicBezTo>
                    <a:pt x="1770743" y="0"/>
                    <a:pt x="1797245" y="26501"/>
                    <a:pt x="1797245" y="59192"/>
                  </a:cubicBezTo>
                  <a:lnTo>
                    <a:pt x="1797245" y="161953"/>
                  </a:lnTo>
                  <a:cubicBezTo>
                    <a:pt x="1797245" y="177652"/>
                    <a:pt x="1791008" y="192707"/>
                    <a:pt x="1779908" y="203808"/>
                  </a:cubicBezTo>
                  <a:cubicBezTo>
                    <a:pt x="1768807" y="214909"/>
                    <a:pt x="1753751" y="221145"/>
                    <a:pt x="1738052" y="221145"/>
                  </a:cubicBezTo>
                  <a:lnTo>
                    <a:pt x="59192" y="221145"/>
                  </a:lnTo>
                  <a:cubicBezTo>
                    <a:pt x="26501" y="221145"/>
                    <a:pt x="0" y="194644"/>
                    <a:pt x="0" y="161953"/>
                  </a:cubicBezTo>
                  <a:lnTo>
                    <a:pt x="0" y="59192"/>
                  </a:lnTo>
                  <a:cubicBezTo>
                    <a:pt x="0" y="26501"/>
                    <a:pt x="26501" y="0"/>
                    <a:pt x="59192" y="0"/>
                  </a:cubicBezTo>
                  <a:close/>
                </a:path>
              </a:pathLst>
            </a:custGeom>
            <a:solidFill>
              <a:srgbClr val="000000"/>
            </a:solidFill>
            <a:ln w="38100" cap="rnd">
              <a:solidFill>
                <a:srgbClr val="FFD944"/>
              </a:solidFill>
              <a:prstDash val="solid"/>
              <a:round/>
            </a:ln>
          </p:spPr>
          <p:txBody>
            <a:bodyPr/>
            <a:lstStyle/>
            <a:p>
              <a:endParaRPr lang="en-US"/>
            </a:p>
          </p:txBody>
        </p:sp>
        <p:sp>
          <p:nvSpPr>
            <p:cNvPr id="13" name="TextBox 13"/>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US"/>
          </a:p>
        </p:txBody>
      </p:sp>
      <p:grpSp>
        <p:nvGrpSpPr>
          <p:cNvPr id="15" name="Group 15"/>
          <p:cNvGrpSpPr/>
          <p:nvPr/>
        </p:nvGrpSpPr>
        <p:grpSpPr>
          <a:xfrm>
            <a:off x="9706459" y="4651799"/>
            <a:ext cx="7847578" cy="4689741"/>
            <a:chOff x="0" y="0"/>
            <a:chExt cx="1797245" cy="1074040"/>
          </a:xfrm>
        </p:grpSpPr>
        <p:sp>
          <p:nvSpPr>
            <p:cNvPr id="16" name="Freeform 16"/>
            <p:cNvSpPr/>
            <p:nvPr/>
          </p:nvSpPr>
          <p:spPr>
            <a:xfrm>
              <a:off x="0" y="0"/>
              <a:ext cx="1797245" cy="1074040"/>
            </a:xfrm>
            <a:custGeom>
              <a:avLst/>
              <a:gdLst/>
              <a:ahLst/>
              <a:cxnLst/>
              <a:rect l="l" t="t" r="r" b="b"/>
              <a:pathLst>
                <a:path w="1797245" h="1074040">
                  <a:moveTo>
                    <a:pt x="19731" y="0"/>
                  </a:moveTo>
                  <a:lnTo>
                    <a:pt x="1777514" y="0"/>
                  </a:lnTo>
                  <a:cubicBezTo>
                    <a:pt x="1788411" y="0"/>
                    <a:pt x="1797245" y="8834"/>
                    <a:pt x="1797245" y="19731"/>
                  </a:cubicBezTo>
                  <a:lnTo>
                    <a:pt x="1797245" y="1054309"/>
                  </a:lnTo>
                  <a:cubicBezTo>
                    <a:pt x="1797245" y="1065206"/>
                    <a:pt x="1788411" y="1074040"/>
                    <a:pt x="1777514" y="1074040"/>
                  </a:cubicBezTo>
                  <a:lnTo>
                    <a:pt x="19731" y="1074040"/>
                  </a:lnTo>
                  <a:cubicBezTo>
                    <a:pt x="8834" y="1074040"/>
                    <a:pt x="0" y="1065206"/>
                    <a:pt x="0" y="1054309"/>
                  </a:cubicBezTo>
                  <a:lnTo>
                    <a:pt x="0" y="19731"/>
                  </a:lnTo>
                  <a:cubicBezTo>
                    <a:pt x="0" y="8834"/>
                    <a:pt x="8834" y="0"/>
                    <a:pt x="19731" y="0"/>
                  </a:cubicBezTo>
                  <a:close/>
                </a:path>
              </a:pathLst>
            </a:custGeom>
            <a:solidFill>
              <a:srgbClr val="FFD944"/>
            </a:solidFill>
            <a:ln w="38100" cap="sq">
              <a:solidFill>
                <a:srgbClr val="FFD944"/>
              </a:solidFill>
              <a:prstDash val="solid"/>
              <a:miter/>
            </a:ln>
          </p:spPr>
          <p:txBody>
            <a:bodyPr/>
            <a:lstStyle/>
            <a:p>
              <a:endParaRPr lang="en-US"/>
            </a:p>
          </p:txBody>
        </p:sp>
        <p:sp>
          <p:nvSpPr>
            <p:cNvPr id="17" name="TextBox 17"/>
            <p:cNvSpPr txBox="1"/>
            <p:nvPr/>
          </p:nvSpPr>
          <p:spPr>
            <a:xfrm>
              <a:off x="0" y="-38100"/>
              <a:ext cx="1797245" cy="111214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757833" y="3683243"/>
            <a:ext cx="513298" cy="525785"/>
          </a:xfrm>
          <a:custGeom>
            <a:avLst/>
            <a:gdLst/>
            <a:ahLst/>
            <a:cxnLst/>
            <a:rect l="l" t="t" r="r" b="b"/>
            <a:pathLst>
              <a:path w="513298" h="525785">
                <a:moveTo>
                  <a:pt x="0" y="0"/>
                </a:moveTo>
                <a:lnTo>
                  <a:pt x="513298" y="0"/>
                </a:lnTo>
                <a:lnTo>
                  <a:pt x="513298" y="525785"/>
                </a:lnTo>
                <a:lnTo>
                  <a:pt x="0" y="525785"/>
                </a:lnTo>
                <a:lnTo>
                  <a:pt x="0" y="0"/>
                </a:lnTo>
                <a:close/>
              </a:path>
            </a:pathLst>
          </a:custGeom>
          <a:blipFill>
            <a:blip r:embed="rId4"/>
            <a:stretch>
              <a:fillRect/>
            </a:stretch>
          </a:blipFill>
        </p:spPr>
        <p:txBody>
          <a:bodyPr/>
          <a:lstStyle/>
          <a:p>
            <a:endParaRPr lang="en-US"/>
          </a:p>
        </p:txBody>
      </p:sp>
      <p:sp>
        <p:nvSpPr>
          <p:cNvPr id="19" name="TextBox 19"/>
          <p:cNvSpPr txBox="1"/>
          <p:nvPr/>
        </p:nvSpPr>
        <p:spPr>
          <a:xfrm>
            <a:off x="1281212" y="3683084"/>
            <a:ext cx="4432312" cy="488002"/>
          </a:xfrm>
          <a:prstGeom prst="rect">
            <a:avLst/>
          </a:prstGeom>
        </p:spPr>
        <p:txBody>
          <a:bodyPr lIns="0" tIns="0" rIns="0" bIns="0" rtlCol="0" anchor="t">
            <a:spAutoFit/>
          </a:bodyPr>
          <a:lstStyle/>
          <a:p>
            <a:pPr algn="l">
              <a:lnSpc>
                <a:spcPts val="4025"/>
              </a:lnSpc>
              <a:spcBef>
                <a:spcPct val="0"/>
              </a:spcBef>
            </a:pPr>
            <a:r>
              <a:rPr lang="en-US" sz="2875" b="1">
                <a:solidFill>
                  <a:srgbClr val="FBF9F1"/>
                </a:solidFill>
                <a:latin typeface="Lato Bold"/>
                <a:ea typeface="Lato Bold"/>
                <a:cs typeface="Lato Bold"/>
                <a:sym typeface="Lato Bold"/>
              </a:rPr>
              <a:t>SAMPLING TECHNIQUES</a:t>
            </a:r>
          </a:p>
        </p:txBody>
      </p:sp>
      <p:sp>
        <p:nvSpPr>
          <p:cNvPr id="20" name="TextBox 20"/>
          <p:cNvSpPr txBox="1"/>
          <p:nvPr/>
        </p:nvSpPr>
        <p:spPr>
          <a:xfrm>
            <a:off x="1281212" y="4905194"/>
            <a:ext cx="6753080" cy="2678937"/>
          </a:xfrm>
          <a:prstGeom prst="rect">
            <a:avLst/>
          </a:prstGeom>
        </p:spPr>
        <p:txBody>
          <a:bodyPr lIns="0" tIns="0" rIns="0" bIns="0" rtlCol="0" anchor="t">
            <a:spAutoFit/>
          </a:bodyPr>
          <a:lstStyle/>
          <a:p>
            <a:pPr algn="just">
              <a:lnSpc>
                <a:spcPts val="3542"/>
              </a:lnSpc>
              <a:spcBef>
                <a:spcPct val="0"/>
              </a:spcBef>
            </a:pPr>
            <a:r>
              <a:rPr lang="en-US" sz="2530">
                <a:solidFill>
                  <a:srgbClr val="000000"/>
                </a:solidFill>
                <a:latin typeface="Lato"/>
                <a:ea typeface="Lato"/>
                <a:cs typeface="Lato"/>
                <a:sym typeface="Lato"/>
              </a:rPr>
              <a:t>Under-sampling: We reduced the number of non-fraudulent transactions to match the count of fraud transactions (482 examples). This method helps balance the dataset but risks losing valuable information from the legitimate transactions.</a:t>
            </a:r>
          </a:p>
        </p:txBody>
      </p:sp>
      <p:sp>
        <p:nvSpPr>
          <p:cNvPr id="21" name="TextBox 21"/>
          <p:cNvSpPr txBox="1"/>
          <p:nvPr/>
        </p:nvSpPr>
        <p:spPr>
          <a:xfrm>
            <a:off x="10253708" y="3673559"/>
            <a:ext cx="4432312" cy="488002"/>
          </a:xfrm>
          <a:prstGeom prst="rect">
            <a:avLst/>
          </a:prstGeom>
        </p:spPr>
        <p:txBody>
          <a:bodyPr lIns="0" tIns="0" rIns="0" bIns="0" rtlCol="0" anchor="t">
            <a:spAutoFit/>
          </a:bodyPr>
          <a:lstStyle/>
          <a:p>
            <a:pPr algn="l">
              <a:lnSpc>
                <a:spcPts val="4025"/>
              </a:lnSpc>
              <a:spcBef>
                <a:spcPct val="0"/>
              </a:spcBef>
            </a:pPr>
            <a:r>
              <a:rPr lang="en-US" sz="2875" b="1">
                <a:solidFill>
                  <a:srgbClr val="FFD944"/>
                </a:solidFill>
                <a:latin typeface="Lato Bold"/>
                <a:ea typeface="Lato Bold"/>
                <a:cs typeface="Lato Bold"/>
                <a:sym typeface="Lato Bold"/>
              </a:rPr>
              <a:t>GANS</a:t>
            </a:r>
          </a:p>
        </p:txBody>
      </p:sp>
      <p:sp>
        <p:nvSpPr>
          <p:cNvPr id="22" name="TextBox 22"/>
          <p:cNvSpPr txBox="1"/>
          <p:nvPr/>
        </p:nvSpPr>
        <p:spPr>
          <a:xfrm>
            <a:off x="10253708" y="4857569"/>
            <a:ext cx="6753080" cy="4469637"/>
          </a:xfrm>
          <a:prstGeom prst="rect">
            <a:avLst/>
          </a:prstGeom>
        </p:spPr>
        <p:txBody>
          <a:bodyPr lIns="0" tIns="0" rIns="0" bIns="0" rtlCol="0" anchor="t">
            <a:spAutoFit/>
          </a:bodyPr>
          <a:lstStyle/>
          <a:p>
            <a:pPr algn="just">
              <a:lnSpc>
                <a:spcPts val="3542"/>
              </a:lnSpc>
            </a:pPr>
            <a:r>
              <a:rPr lang="en-US" sz="2530">
                <a:solidFill>
                  <a:srgbClr val="000000"/>
                </a:solidFill>
                <a:latin typeface="Lato"/>
                <a:ea typeface="Lato"/>
                <a:cs typeface="Lato"/>
                <a:sym typeface="Lato"/>
              </a:rPr>
              <a:t>Augmentation using GAN: To avoid information loss, we applied Generative Adversarial Networks (GANs) to synthetically generate new fraud examples, thereby increasing the size of the fraud class to match the non-fraudulent transactions. While this technique provided more balanced data, it led to a large dataset, slowing down the computation due to the sheer number of non-fraud cases (over 200k).</a:t>
            </a:r>
          </a:p>
          <a:p>
            <a:pPr algn="just">
              <a:lnSpc>
                <a:spcPts val="3542"/>
              </a:lnSpc>
              <a:spcBef>
                <a:spcPct val="0"/>
              </a:spcBef>
            </a:pPr>
            <a:endParaRPr lang="en-US" sz="2530">
              <a:solidFill>
                <a:srgbClr val="000000"/>
              </a:solidFill>
              <a:latin typeface="Lato"/>
              <a:ea typeface="Lato"/>
              <a:cs typeface="Lato"/>
              <a:sym typeface="La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55821" flipH="1" flipV="1">
            <a:off x="13903549" y="-1143244"/>
            <a:ext cx="10502050" cy="11274421"/>
          </a:xfrm>
          <a:custGeom>
            <a:avLst/>
            <a:gdLst/>
            <a:ahLst/>
            <a:cxnLst/>
            <a:rect l="l" t="t" r="r" b="b"/>
            <a:pathLst>
              <a:path w="10502050" h="11274421">
                <a:moveTo>
                  <a:pt x="10502051" y="11274421"/>
                </a:moveTo>
                <a:lnTo>
                  <a:pt x="0" y="11274421"/>
                </a:lnTo>
                <a:lnTo>
                  <a:pt x="0" y="0"/>
                </a:lnTo>
                <a:lnTo>
                  <a:pt x="10502051" y="0"/>
                </a:lnTo>
                <a:lnTo>
                  <a:pt x="10502051" y="11274421"/>
                </a:lnTo>
                <a:close/>
              </a:path>
            </a:pathLst>
          </a:custGeom>
          <a:blipFill>
            <a:blip r:embed="rId2"/>
            <a:stretch>
              <a:fillRect l="-54" r="-54"/>
            </a:stretch>
          </a:blipFill>
        </p:spPr>
        <p:txBody>
          <a:bodyPr/>
          <a:lstStyle/>
          <a:p>
            <a:endParaRPr lang="en-US"/>
          </a:p>
        </p:txBody>
      </p:sp>
      <p:grpSp>
        <p:nvGrpSpPr>
          <p:cNvPr id="3" name="Group 3"/>
          <p:cNvGrpSpPr/>
          <p:nvPr/>
        </p:nvGrpSpPr>
        <p:grpSpPr>
          <a:xfrm>
            <a:off x="2582252" y="2041320"/>
            <a:ext cx="4366933" cy="932720"/>
            <a:chOff x="0" y="0"/>
            <a:chExt cx="1150139" cy="245655"/>
          </a:xfrm>
        </p:grpSpPr>
        <p:sp>
          <p:nvSpPr>
            <p:cNvPr id="4" name="Freeform 4"/>
            <p:cNvSpPr/>
            <p:nvPr/>
          </p:nvSpPr>
          <p:spPr>
            <a:xfrm>
              <a:off x="0" y="0"/>
              <a:ext cx="1150139" cy="245655"/>
            </a:xfrm>
            <a:custGeom>
              <a:avLst/>
              <a:gdLst/>
              <a:ahLst/>
              <a:cxnLst/>
              <a:rect l="l" t="t" r="r" b="b"/>
              <a:pathLst>
                <a:path w="1150139" h="245655">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txBody>
            <a:bodyPr/>
            <a:lstStyle/>
            <a:p>
              <a:endParaRPr lang="en-US"/>
            </a:p>
          </p:txBody>
        </p:sp>
        <p:sp>
          <p:nvSpPr>
            <p:cNvPr id="5" name="TextBox 5"/>
            <p:cNvSpPr txBox="1"/>
            <p:nvPr/>
          </p:nvSpPr>
          <p:spPr>
            <a:xfrm>
              <a:off x="0" y="-47625"/>
              <a:ext cx="1150139" cy="293280"/>
            </a:xfrm>
            <a:prstGeom prst="rect">
              <a:avLst/>
            </a:prstGeom>
          </p:spPr>
          <p:txBody>
            <a:bodyPr lIns="50800" tIns="50800" rIns="50800" bIns="50800" rtlCol="0" anchor="ctr"/>
            <a:lstStyle/>
            <a:p>
              <a:pPr algn="ctr">
                <a:lnSpc>
                  <a:spcPts val="3499"/>
                </a:lnSpc>
              </a:pPr>
              <a:r>
                <a:rPr lang="en-US" sz="2499" b="1">
                  <a:solidFill>
                    <a:srgbClr val="000000"/>
                  </a:solidFill>
                  <a:latin typeface="Lato Bold"/>
                  <a:ea typeface="Lato Bold"/>
                  <a:cs typeface="Lato Bold"/>
                  <a:sym typeface="Lato Bold"/>
                </a:rPr>
                <a:t>Purpose</a:t>
              </a:r>
            </a:p>
          </p:txBody>
        </p:sp>
      </p:grpSp>
      <p:grpSp>
        <p:nvGrpSpPr>
          <p:cNvPr id="6" name="Group 6"/>
          <p:cNvGrpSpPr/>
          <p:nvPr/>
        </p:nvGrpSpPr>
        <p:grpSpPr>
          <a:xfrm>
            <a:off x="11020845" y="2041320"/>
            <a:ext cx="4366933" cy="932720"/>
            <a:chOff x="0" y="0"/>
            <a:chExt cx="1150139" cy="245655"/>
          </a:xfrm>
        </p:grpSpPr>
        <p:sp>
          <p:nvSpPr>
            <p:cNvPr id="7" name="Freeform 7"/>
            <p:cNvSpPr/>
            <p:nvPr/>
          </p:nvSpPr>
          <p:spPr>
            <a:xfrm>
              <a:off x="0" y="0"/>
              <a:ext cx="1150139" cy="245655"/>
            </a:xfrm>
            <a:custGeom>
              <a:avLst/>
              <a:gdLst/>
              <a:ahLst/>
              <a:cxnLst/>
              <a:rect l="l" t="t" r="r" b="b"/>
              <a:pathLst>
                <a:path w="1150139" h="245655">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txBody>
            <a:bodyPr/>
            <a:lstStyle/>
            <a:p>
              <a:endParaRPr lang="en-US"/>
            </a:p>
          </p:txBody>
        </p:sp>
        <p:sp>
          <p:nvSpPr>
            <p:cNvPr id="8" name="TextBox 8"/>
            <p:cNvSpPr txBox="1"/>
            <p:nvPr/>
          </p:nvSpPr>
          <p:spPr>
            <a:xfrm>
              <a:off x="0" y="-47625"/>
              <a:ext cx="1150139" cy="293280"/>
            </a:xfrm>
            <a:prstGeom prst="rect">
              <a:avLst/>
            </a:prstGeom>
          </p:spPr>
          <p:txBody>
            <a:bodyPr lIns="50800" tIns="50800" rIns="50800" bIns="50800" rtlCol="0" anchor="ctr"/>
            <a:lstStyle/>
            <a:p>
              <a:pPr algn="ctr">
                <a:lnSpc>
                  <a:spcPts val="3499"/>
                </a:lnSpc>
              </a:pPr>
              <a:r>
                <a:rPr lang="en-US" sz="2499" b="1">
                  <a:solidFill>
                    <a:srgbClr val="000000"/>
                  </a:solidFill>
                  <a:latin typeface="Lato Bold"/>
                  <a:ea typeface="Lato Bold"/>
                  <a:cs typeface="Lato Bold"/>
                  <a:sym typeface="Lato Bold"/>
                </a:rPr>
                <a:t>How it works</a:t>
              </a:r>
            </a:p>
          </p:txBody>
        </p:sp>
      </p:grpSp>
      <p:sp>
        <p:nvSpPr>
          <p:cNvPr id="9" name="TextBox 9"/>
          <p:cNvSpPr txBox="1"/>
          <p:nvPr/>
        </p:nvSpPr>
        <p:spPr>
          <a:xfrm>
            <a:off x="5211749" y="649287"/>
            <a:ext cx="7487649" cy="758825"/>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GANS</a:t>
            </a:r>
          </a:p>
        </p:txBody>
      </p:sp>
      <p:sp>
        <p:nvSpPr>
          <p:cNvPr id="10" name="Freeform 10"/>
          <p:cNvSpPr/>
          <p:nvPr/>
        </p:nvSpPr>
        <p:spPr>
          <a:xfrm rot="-8355821" flipH="1" flipV="1">
            <a:off x="-5078180" y="5845211"/>
            <a:ext cx="10502050" cy="11274421"/>
          </a:xfrm>
          <a:custGeom>
            <a:avLst/>
            <a:gdLst/>
            <a:ahLst/>
            <a:cxnLst/>
            <a:rect l="l" t="t" r="r" b="b"/>
            <a:pathLst>
              <a:path w="10502050" h="11274421">
                <a:moveTo>
                  <a:pt x="10502050" y="11274421"/>
                </a:moveTo>
                <a:lnTo>
                  <a:pt x="0" y="11274421"/>
                </a:lnTo>
                <a:lnTo>
                  <a:pt x="0" y="0"/>
                </a:lnTo>
                <a:lnTo>
                  <a:pt x="10502050" y="0"/>
                </a:lnTo>
                <a:lnTo>
                  <a:pt x="10502050" y="11274421"/>
                </a:lnTo>
                <a:close/>
              </a:path>
            </a:pathLst>
          </a:custGeom>
          <a:blipFill>
            <a:blip r:embed="rId2"/>
            <a:stretch>
              <a:fillRect l="-54" r="-54"/>
            </a:stretch>
          </a:blipFill>
        </p:spPr>
        <p:txBody>
          <a:bodyPr/>
          <a:lstStyle/>
          <a:p>
            <a:endParaRPr lang="en-US"/>
          </a:p>
        </p:txBody>
      </p:sp>
      <p:grpSp>
        <p:nvGrpSpPr>
          <p:cNvPr id="11" name="Group 11"/>
          <p:cNvGrpSpPr/>
          <p:nvPr/>
        </p:nvGrpSpPr>
        <p:grpSpPr>
          <a:xfrm>
            <a:off x="1028700" y="3607247"/>
            <a:ext cx="7474038" cy="3072506"/>
            <a:chOff x="0" y="0"/>
            <a:chExt cx="1968471" cy="809220"/>
          </a:xfrm>
        </p:grpSpPr>
        <p:sp>
          <p:nvSpPr>
            <p:cNvPr id="12" name="Freeform 12"/>
            <p:cNvSpPr/>
            <p:nvPr/>
          </p:nvSpPr>
          <p:spPr>
            <a:xfrm>
              <a:off x="0" y="0"/>
              <a:ext cx="1968471" cy="809220"/>
            </a:xfrm>
            <a:custGeom>
              <a:avLst/>
              <a:gdLst/>
              <a:ahLst/>
              <a:cxnLst/>
              <a:rect l="l" t="t" r="r" b="b"/>
              <a:pathLst>
                <a:path w="1968471" h="809220">
                  <a:moveTo>
                    <a:pt x="20717" y="0"/>
                  </a:moveTo>
                  <a:lnTo>
                    <a:pt x="1947754" y="0"/>
                  </a:lnTo>
                  <a:cubicBezTo>
                    <a:pt x="1959196" y="0"/>
                    <a:pt x="1968471" y="9275"/>
                    <a:pt x="1968471" y="20717"/>
                  </a:cubicBezTo>
                  <a:lnTo>
                    <a:pt x="1968471" y="788503"/>
                  </a:lnTo>
                  <a:cubicBezTo>
                    <a:pt x="1968471" y="793997"/>
                    <a:pt x="1966288" y="799267"/>
                    <a:pt x="1962403" y="803152"/>
                  </a:cubicBezTo>
                  <a:cubicBezTo>
                    <a:pt x="1958518" y="807037"/>
                    <a:pt x="1953248" y="809220"/>
                    <a:pt x="1947754" y="809220"/>
                  </a:cubicBezTo>
                  <a:lnTo>
                    <a:pt x="20717" y="809220"/>
                  </a:lnTo>
                  <a:cubicBezTo>
                    <a:pt x="9275" y="809220"/>
                    <a:pt x="0" y="799944"/>
                    <a:pt x="0" y="788503"/>
                  </a:cubicBezTo>
                  <a:lnTo>
                    <a:pt x="0" y="20717"/>
                  </a:lnTo>
                  <a:cubicBezTo>
                    <a:pt x="0" y="9275"/>
                    <a:pt x="9275" y="0"/>
                    <a:pt x="20717" y="0"/>
                  </a:cubicBezTo>
                  <a:close/>
                </a:path>
              </a:pathLst>
            </a:custGeom>
            <a:solidFill>
              <a:srgbClr val="000000"/>
            </a:solidFill>
            <a:ln w="38100" cap="sq">
              <a:solidFill>
                <a:srgbClr val="FBF9F1"/>
              </a:solidFill>
              <a:prstDash val="solid"/>
              <a:miter/>
            </a:ln>
          </p:spPr>
          <p:txBody>
            <a:bodyPr/>
            <a:lstStyle/>
            <a:p>
              <a:endParaRPr lang="en-US"/>
            </a:p>
          </p:txBody>
        </p:sp>
        <p:sp>
          <p:nvSpPr>
            <p:cNvPr id="13" name="TextBox 13"/>
            <p:cNvSpPr txBox="1"/>
            <p:nvPr/>
          </p:nvSpPr>
          <p:spPr>
            <a:xfrm>
              <a:off x="0" y="-47625"/>
              <a:ext cx="1968471" cy="856845"/>
            </a:xfrm>
            <a:prstGeom prst="rect">
              <a:avLst/>
            </a:prstGeom>
          </p:spPr>
          <p:txBody>
            <a:bodyPr lIns="50800" tIns="50800" rIns="50800" bIns="50800" rtlCol="0" anchor="ctr"/>
            <a:lstStyle/>
            <a:p>
              <a:pPr algn="just">
                <a:lnSpc>
                  <a:spcPts val="3499"/>
                </a:lnSpc>
              </a:pPr>
              <a:r>
                <a:rPr lang="en-US" sz="2499">
                  <a:solidFill>
                    <a:srgbClr val="FFFFFF"/>
                  </a:solidFill>
                  <a:latin typeface="Lato"/>
                  <a:ea typeface="Lato"/>
                  <a:cs typeface="Lato"/>
                  <a:sym typeface="Lato"/>
                </a:rPr>
                <a:t>GANs (Generative Adversarial Networks) are used to generate synthetic fraud data, addressing the class imbalance problem. Since fraud cases are rare, the GAN helps create realistic fraudulent transactions for model training.</a:t>
              </a:r>
            </a:p>
          </p:txBody>
        </p:sp>
      </p:grpSp>
      <p:grpSp>
        <p:nvGrpSpPr>
          <p:cNvPr id="14" name="Group 14"/>
          <p:cNvGrpSpPr/>
          <p:nvPr/>
        </p:nvGrpSpPr>
        <p:grpSpPr>
          <a:xfrm>
            <a:off x="9149322" y="3641447"/>
            <a:ext cx="8109978" cy="3038306"/>
            <a:chOff x="0" y="0"/>
            <a:chExt cx="2135961" cy="800212"/>
          </a:xfrm>
        </p:grpSpPr>
        <p:sp>
          <p:nvSpPr>
            <p:cNvPr id="15" name="Freeform 15"/>
            <p:cNvSpPr/>
            <p:nvPr/>
          </p:nvSpPr>
          <p:spPr>
            <a:xfrm>
              <a:off x="0" y="0"/>
              <a:ext cx="2135961" cy="800212"/>
            </a:xfrm>
            <a:custGeom>
              <a:avLst/>
              <a:gdLst/>
              <a:ahLst/>
              <a:cxnLst/>
              <a:rect l="l" t="t" r="r" b="b"/>
              <a:pathLst>
                <a:path w="2135961" h="800212">
                  <a:moveTo>
                    <a:pt x="19092" y="0"/>
                  </a:moveTo>
                  <a:lnTo>
                    <a:pt x="2116869" y="0"/>
                  </a:lnTo>
                  <a:cubicBezTo>
                    <a:pt x="2127413" y="0"/>
                    <a:pt x="2135961" y="8548"/>
                    <a:pt x="2135961" y="19092"/>
                  </a:cubicBezTo>
                  <a:lnTo>
                    <a:pt x="2135961" y="781120"/>
                  </a:lnTo>
                  <a:cubicBezTo>
                    <a:pt x="2135961" y="786184"/>
                    <a:pt x="2133950" y="791040"/>
                    <a:pt x="2130369" y="794620"/>
                  </a:cubicBezTo>
                  <a:cubicBezTo>
                    <a:pt x="2126789" y="798201"/>
                    <a:pt x="2121932" y="800212"/>
                    <a:pt x="2116869" y="800212"/>
                  </a:cubicBezTo>
                  <a:lnTo>
                    <a:pt x="19092" y="800212"/>
                  </a:lnTo>
                  <a:cubicBezTo>
                    <a:pt x="14029" y="800212"/>
                    <a:pt x="9173" y="798201"/>
                    <a:pt x="5592" y="794620"/>
                  </a:cubicBezTo>
                  <a:cubicBezTo>
                    <a:pt x="2012" y="791040"/>
                    <a:pt x="0" y="786184"/>
                    <a:pt x="0" y="781120"/>
                  </a:cubicBezTo>
                  <a:lnTo>
                    <a:pt x="0" y="19092"/>
                  </a:lnTo>
                  <a:cubicBezTo>
                    <a:pt x="0" y="14029"/>
                    <a:pt x="2012" y="9173"/>
                    <a:pt x="5592" y="5592"/>
                  </a:cubicBezTo>
                  <a:cubicBezTo>
                    <a:pt x="9173" y="2012"/>
                    <a:pt x="14029" y="0"/>
                    <a:pt x="19092" y="0"/>
                  </a:cubicBezTo>
                  <a:close/>
                </a:path>
              </a:pathLst>
            </a:custGeom>
            <a:solidFill>
              <a:srgbClr val="000000"/>
            </a:solidFill>
            <a:ln w="38100" cap="sq">
              <a:solidFill>
                <a:srgbClr val="FBF9F1"/>
              </a:solidFill>
              <a:prstDash val="solid"/>
              <a:miter/>
            </a:ln>
          </p:spPr>
          <p:txBody>
            <a:bodyPr/>
            <a:lstStyle/>
            <a:p>
              <a:endParaRPr lang="en-US"/>
            </a:p>
          </p:txBody>
        </p:sp>
        <p:sp>
          <p:nvSpPr>
            <p:cNvPr id="16" name="TextBox 16"/>
            <p:cNvSpPr txBox="1"/>
            <p:nvPr/>
          </p:nvSpPr>
          <p:spPr>
            <a:xfrm>
              <a:off x="0" y="-47625"/>
              <a:ext cx="2135961" cy="847837"/>
            </a:xfrm>
            <a:prstGeom prst="rect">
              <a:avLst/>
            </a:prstGeom>
          </p:spPr>
          <p:txBody>
            <a:bodyPr lIns="50800" tIns="50800" rIns="50800" bIns="50800" rtlCol="0" anchor="ctr"/>
            <a:lstStyle/>
            <a:p>
              <a:pPr algn="just">
                <a:lnSpc>
                  <a:spcPts val="3499"/>
                </a:lnSpc>
              </a:pPr>
              <a:r>
                <a:rPr lang="en-US" sz="2499">
                  <a:solidFill>
                    <a:srgbClr val="FFFFFF"/>
                  </a:solidFill>
                  <a:latin typeface="Lato"/>
                  <a:ea typeface="Lato"/>
                  <a:cs typeface="Lato"/>
                  <a:sym typeface="Lato"/>
                </a:rPr>
                <a:t>A GAN consists of two neural networks:  </a:t>
              </a:r>
            </a:p>
            <a:p>
              <a:pPr marL="539746" lvl="1" indent="-269873" algn="just">
                <a:lnSpc>
                  <a:spcPts val="3499"/>
                </a:lnSpc>
                <a:buFont typeface="Arial"/>
                <a:buChar char="•"/>
              </a:pPr>
              <a:r>
                <a:rPr lang="en-US" sz="2499" b="1">
                  <a:solidFill>
                    <a:srgbClr val="FFFFFF"/>
                  </a:solidFill>
                  <a:latin typeface="Lato Bold"/>
                  <a:ea typeface="Lato Bold"/>
                  <a:cs typeface="Lato Bold"/>
                  <a:sym typeface="Lato Bold"/>
                </a:rPr>
                <a:t>Generator</a:t>
              </a:r>
              <a:r>
                <a:rPr lang="en-US" sz="2499">
                  <a:solidFill>
                    <a:srgbClr val="FFFFFF"/>
                  </a:solidFill>
                  <a:latin typeface="Lato"/>
                  <a:ea typeface="Lato"/>
                  <a:cs typeface="Lato"/>
                  <a:sym typeface="Lato"/>
                </a:rPr>
                <a:t>: Creates fake transactions that mimic real fraudulent activity. </a:t>
              </a:r>
            </a:p>
            <a:p>
              <a:pPr marL="539746" lvl="1" indent="-269873" algn="just">
                <a:lnSpc>
                  <a:spcPts val="3499"/>
                </a:lnSpc>
                <a:buFont typeface="Arial"/>
                <a:buChar char="•"/>
              </a:pPr>
              <a:r>
                <a:rPr lang="en-US" sz="2499">
                  <a:solidFill>
                    <a:srgbClr val="FFFFFF"/>
                  </a:solidFill>
                  <a:latin typeface="Lato"/>
                  <a:ea typeface="Lato"/>
                  <a:cs typeface="Lato"/>
                  <a:sym typeface="Lato"/>
                </a:rPr>
                <a:t> </a:t>
              </a:r>
              <a:r>
                <a:rPr lang="en-US" sz="2499" b="1">
                  <a:solidFill>
                    <a:srgbClr val="FFFFFF"/>
                  </a:solidFill>
                  <a:latin typeface="Lato Bold"/>
                  <a:ea typeface="Lato Bold"/>
                  <a:cs typeface="Lato Bold"/>
                  <a:sym typeface="Lato Bold"/>
                </a:rPr>
                <a:t>Discriminator</a:t>
              </a:r>
              <a:r>
                <a:rPr lang="en-US" sz="2499">
                  <a:solidFill>
                    <a:srgbClr val="FFFFFF"/>
                  </a:solidFill>
                  <a:latin typeface="Lato"/>
                  <a:ea typeface="Lato"/>
                  <a:cs typeface="Lato"/>
                  <a:sym typeface="Lato"/>
                </a:rPr>
                <a:t>: Attempts to distinguish between real fraud data and the fake transactions generated by the generator. </a:t>
              </a:r>
            </a:p>
          </p:txBody>
        </p:sp>
      </p:grpSp>
      <p:grpSp>
        <p:nvGrpSpPr>
          <p:cNvPr id="17" name="Group 17"/>
          <p:cNvGrpSpPr/>
          <p:nvPr/>
        </p:nvGrpSpPr>
        <p:grpSpPr>
          <a:xfrm>
            <a:off x="9149322" y="6884555"/>
            <a:ext cx="8109978" cy="2411730"/>
            <a:chOff x="0" y="0"/>
            <a:chExt cx="2135961" cy="635188"/>
          </a:xfrm>
        </p:grpSpPr>
        <p:sp>
          <p:nvSpPr>
            <p:cNvPr id="18" name="Freeform 18"/>
            <p:cNvSpPr/>
            <p:nvPr/>
          </p:nvSpPr>
          <p:spPr>
            <a:xfrm>
              <a:off x="0" y="0"/>
              <a:ext cx="2135961" cy="635188"/>
            </a:xfrm>
            <a:custGeom>
              <a:avLst/>
              <a:gdLst/>
              <a:ahLst/>
              <a:cxnLst/>
              <a:rect l="l" t="t" r="r" b="b"/>
              <a:pathLst>
                <a:path w="2135961" h="635188">
                  <a:moveTo>
                    <a:pt x="19092" y="0"/>
                  </a:moveTo>
                  <a:lnTo>
                    <a:pt x="2116869" y="0"/>
                  </a:lnTo>
                  <a:cubicBezTo>
                    <a:pt x="2127413" y="0"/>
                    <a:pt x="2135961" y="8548"/>
                    <a:pt x="2135961" y="19092"/>
                  </a:cubicBezTo>
                  <a:lnTo>
                    <a:pt x="2135961" y="616096"/>
                  </a:lnTo>
                  <a:cubicBezTo>
                    <a:pt x="2135961" y="621159"/>
                    <a:pt x="2133950" y="626016"/>
                    <a:pt x="2130369" y="629596"/>
                  </a:cubicBezTo>
                  <a:cubicBezTo>
                    <a:pt x="2126789" y="633177"/>
                    <a:pt x="2121932" y="635188"/>
                    <a:pt x="2116869" y="635188"/>
                  </a:cubicBezTo>
                  <a:lnTo>
                    <a:pt x="19092" y="635188"/>
                  </a:lnTo>
                  <a:cubicBezTo>
                    <a:pt x="14029" y="635188"/>
                    <a:pt x="9173" y="633177"/>
                    <a:pt x="5592" y="629596"/>
                  </a:cubicBezTo>
                  <a:cubicBezTo>
                    <a:pt x="2012" y="626016"/>
                    <a:pt x="0" y="621159"/>
                    <a:pt x="0" y="616096"/>
                  </a:cubicBezTo>
                  <a:lnTo>
                    <a:pt x="0" y="19092"/>
                  </a:lnTo>
                  <a:cubicBezTo>
                    <a:pt x="0" y="14029"/>
                    <a:pt x="2012" y="9173"/>
                    <a:pt x="5592" y="5592"/>
                  </a:cubicBezTo>
                  <a:cubicBezTo>
                    <a:pt x="9173" y="2012"/>
                    <a:pt x="14029" y="0"/>
                    <a:pt x="19092" y="0"/>
                  </a:cubicBezTo>
                  <a:close/>
                </a:path>
              </a:pathLst>
            </a:custGeom>
            <a:solidFill>
              <a:srgbClr val="000000"/>
            </a:solidFill>
            <a:ln w="38100" cap="sq">
              <a:solidFill>
                <a:srgbClr val="FBF9F1"/>
              </a:solidFill>
              <a:prstDash val="solid"/>
              <a:miter/>
            </a:ln>
          </p:spPr>
          <p:txBody>
            <a:bodyPr/>
            <a:lstStyle/>
            <a:p>
              <a:endParaRPr lang="en-US"/>
            </a:p>
          </p:txBody>
        </p:sp>
        <p:sp>
          <p:nvSpPr>
            <p:cNvPr id="19" name="TextBox 19"/>
            <p:cNvSpPr txBox="1"/>
            <p:nvPr/>
          </p:nvSpPr>
          <p:spPr>
            <a:xfrm>
              <a:off x="0" y="-47625"/>
              <a:ext cx="2135961" cy="682813"/>
            </a:xfrm>
            <a:prstGeom prst="rect">
              <a:avLst/>
            </a:prstGeom>
          </p:spPr>
          <p:txBody>
            <a:bodyPr lIns="50800" tIns="50800" rIns="50800" bIns="50800" rtlCol="0" anchor="ctr"/>
            <a:lstStyle/>
            <a:p>
              <a:pPr algn="just">
                <a:lnSpc>
                  <a:spcPts val="3499"/>
                </a:lnSpc>
              </a:pPr>
              <a:r>
                <a:rPr lang="en-US" sz="2499">
                  <a:solidFill>
                    <a:srgbClr val="FFFFFF"/>
                  </a:solidFill>
                  <a:latin typeface="Lato"/>
                  <a:ea typeface="Lato"/>
                  <a:cs typeface="Lato"/>
                  <a:sym typeface="Lato"/>
                </a:rPr>
                <a:t>These two models work together: the generator creates data, and the discriminator validates it. Over time, this process improves the generator's ability to create realistic fraudulent data.</a:t>
              </a:r>
            </a:p>
          </p:txBody>
        </p:sp>
      </p:grpSp>
      <p:sp>
        <p:nvSpPr>
          <p:cNvPr id="20" name="Freeform 5">
            <a:extLst>
              <a:ext uri="{FF2B5EF4-FFF2-40B4-BE49-F238E27FC236}">
                <a16:creationId xmlns:a16="http://schemas.microsoft.com/office/drawing/2014/main" id="{1889E7D4-ED08-C8AE-E3AE-D3752FF66EE7}"/>
              </a:ext>
            </a:extLst>
          </p:cNvPr>
          <p:cNvSpPr/>
          <p:nvPr/>
        </p:nvSpPr>
        <p:spPr>
          <a:xfrm>
            <a:off x="14782800" y="9637713"/>
            <a:ext cx="402099" cy="402099"/>
          </a:xfrm>
          <a:custGeom>
            <a:avLst/>
            <a:gdLst/>
            <a:ahLst/>
            <a:cxnLst/>
            <a:rect l="l" t="t" r="r" b="b"/>
            <a:pathLst>
              <a:path w="402099" h="402099">
                <a:moveTo>
                  <a:pt x="0" y="0"/>
                </a:moveTo>
                <a:lnTo>
                  <a:pt x="402099" y="0"/>
                </a:lnTo>
                <a:lnTo>
                  <a:pt x="402099" y="402099"/>
                </a:lnTo>
                <a:lnTo>
                  <a:pt x="0" y="402099"/>
                </a:lnTo>
                <a:lnTo>
                  <a:pt x="0" y="0"/>
                </a:lnTo>
                <a:close/>
              </a:path>
            </a:pathLst>
          </a:custGeom>
          <a:blipFill>
            <a:blip r:embed="rId3"/>
            <a:stretch>
              <a:fillRect/>
            </a:stretch>
          </a:blipFill>
        </p:spPr>
        <p:txBody>
          <a:bodyPr/>
          <a:lstStyle/>
          <a:p>
            <a:endParaRPr lang="en-US"/>
          </a:p>
        </p:txBody>
      </p:sp>
      <p:sp>
        <p:nvSpPr>
          <p:cNvPr id="21" name="TextBox 9">
            <a:extLst>
              <a:ext uri="{FF2B5EF4-FFF2-40B4-BE49-F238E27FC236}">
                <a16:creationId xmlns:a16="http://schemas.microsoft.com/office/drawing/2014/main" id="{E00E9675-E861-22D4-85CA-7CA28310717C}"/>
              </a:ext>
            </a:extLst>
          </p:cNvPr>
          <p:cNvSpPr txBox="1"/>
          <p:nvPr/>
        </p:nvSpPr>
        <p:spPr>
          <a:xfrm>
            <a:off x="9941242" y="9658105"/>
            <a:ext cx="4799290" cy="323215"/>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Lato"/>
                <a:ea typeface="Lato"/>
                <a:cs typeface="Lato"/>
                <a:sym typeface="Lato"/>
              </a:rPr>
              <a:t>Check the GAN notebook from </a:t>
            </a:r>
            <a:r>
              <a:rPr lang="en-US" sz="1899" u="sng" dirty="0">
                <a:solidFill>
                  <a:srgbClr val="FFF78A"/>
                </a:solidFill>
                <a:latin typeface="Lato"/>
                <a:ea typeface="Lato"/>
                <a:cs typeface="Lato"/>
                <a:sym typeface="Lato"/>
                <a:hlinkClick r:id="rId4" tooltip="https://github.com/Sarah627/Credit-Card-Fraud-Detection/blob/main/DataPrepreocessing.ipynb"/>
              </a:rPr>
              <a:t>here</a:t>
            </a:r>
            <a:endParaRPr lang="en-US" sz="1899" u="sng" dirty="0">
              <a:solidFill>
                <a:srgbClr val="FFF78A"/>
              </a:solidFill>
              <a:latin typeface="Lato"/>
              <a:ea typeface="Lato"/>
              <a:cs typeface="Lato"/>
              <a:sym typeface="Lato"/>
              <a:hlinkClick r:id="rId5" tooltip="https://github.com/Sarah627/Credit-Card-Fraud-Detection/blob/main/DataPrepreocessing.ipynb"/>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2006</Words>
  <Application>Microsoft Office PowerPoint</Application>
  <PresentationFormat>Custom</PresentationFormat>
  <Paragraphs>230</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Poppins Bold</vt:lpstr>
      <vt:lpstr>Arial</vt:lpstr>
      <vt:lpstr>var(--artdeco-reset-typography-font-family-sans)</vt:lpstr>
      <vt:lpstr>Lato</vt:lpstr>
      <vt:lpstr>Calibri</vt:lpstr>
      <vt:lpstr>Poppins</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cp:lastModifiedBy>Sarah Sameh</cp:lastModifiedBy>
  <cp:revision>3</cp:revision>
  <dcterms:created xsi:type="dcterms:W3CDTF">2006-08-16T00:00:00Z</dcterms:created>
  <dcterms:modified xsi:type="dcterms:W3CDTF">2024-10-09T19:11:56Z</dcterms:modified>
  <dc:identifier>DAGTERHIqF4</dc:identifier>
</cp:coreProperties>
</file>